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7D7D7D"/>
    <a:srgbClr val="E1711F"/>
    <a:srgbClr val="FEDD00"/>
    <a:srgbClr val="F8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8BC0D94-8F80-5A39-FBCE-FB7F5D20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E1711F"/>
                </a:solidFill>
                <a:latin typeface="Noto Sans CJK KR Bold"/>
                <a:cs typeface="Noto Sans CJK K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5A1CB18-8E19-8F83-7A5F-3AFC2B000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711F"/>
                </a:solidFill>
                <a:latin typeface="Noto Sans CJK KR Bold"/>
                <a:cs typeface="Noto Sans CJK K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9B5F17E-3A99-648E-2CF9-96AF9D9A9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711F"/>
                </a:solidFill>
                <a:latin typeface="Noto Sans CJK KR Bold"/>
                <a:cs typeface="Noto Sans CJK K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711F"/>
                </a:solidFill>
                <a:latin typeface="Noto Sans CJK KR Bold"/>
                <a:cs typeface="Noto Sans CJK K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11" name="그림 10" descr="오렌지, 호박, 블러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64FAE97-4FC9-3088-038C-8B5E6A618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14627963" cy="7201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35654D6-131C-AB72-4924-FDD5FF25D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20090" cy="601345"/>
          </a:xfrm>
          <a:custGeom>
            <a:avLst/>
            <a:gdLst/>
            <a:ahLst/>
            <a:cxnLst/>
            <a:rect l="l" t="t" r="r" b="b"/>
            <a:pathLst>
              <a:path w="720090" h="601345">
                <a:moveTo>
                  <a:pt x="720001" y="0"/>
                </a:moveTo>
                <a:lnTo>
                  <a:pt x="0" y="0"/>
                </a:lnTo>
                <a:lnTo>
                  <a:pt x="0" y="601192"/>
                </a:lnTo>
                <a:lnTo>
                  <a:pt x="720001" y="601192"/>
                </a:lnTo>
                <a:lnTo>
                  <a:pt x="720001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8210" y="0"/>
                </a:moveTo>
                <a:lnTo>
                  <a:pt x="0" y="8210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535" y="0"/>
                </a:moveTo>
                <a:lnTo>
                  <a:pt x="0" y="103534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90" h="199390">
                <a:moveTo>
                  <a:pt x="198857" y="0"/>
                </a:moveTo>
                <a:lnTo>
                  <a:pt x="0" y="198856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40">
                <a:moveTo>
                  <a:pt x="294183" y="0"/>
                </a:moveTo>
                <a:lnTo>
                  <a:pt x="0" y="294182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389523" y="0"/>
                </a:moveTo>
                <a:lnTo>
                  <a:pt x="0" y="389523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40">
                <a:moveTo>
                  <a:pt x="484848" y="0"/>
                </a:moveTo>
                <a:lnTo>
                  <a:pt x="0" y="484848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90" h="580390">
                <a:moveTo>
                  <a:pt x="580193" y="0"/>
                </a:moveTo>
                <a:lnTo>
                  <a:pt x="0" y="580191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323" y="0"/>
            <a:ext cx="601345" cy="601345"/>
          </a:xfrm>
          <a:custGeom>
            <a:avLst/>
            <a:gdLst/>
            <a:ahLst/>
            <a:cxnLst/>
            <a:rect l="l" t="t" r="r" b="b"/>
            <a:pathLst>
              <a:path w="601345" h="601345">
                <a:moveTo>
                  <a:pt x="601195" y="0"/>
                </a:moveTo>
                <a:lnTo>
                  <a:pt x="0" y="601192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9647" y="50841"/>
            <a:ext cx="550545" cy="550545"/>
          </a:xfrm>
          <a:custGeom>
            <a:avLst/>
            <a:gdLst/>
            <a:ahLst/>
            <a:cxnLst/>
            <a:rect l="l" t="t" r="r" b="b"/>
            <a:pathLst>
              <a:path w="550545" h="550545">
                <a:moveTo>
                  <a:pt x="550353" y="0"/>
                </a:moveTo>
                <a:lnTo>
                  <a:pt x="0" y="550351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4972" y="146165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5">
                <a:moveTo>
                  <a:pt x="455028" y="0"/>
                </a:moveTo>
                <a:lnTo>
                  <a:pt x="0" y="455026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60294" y="24148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706" y="0"/>
                </a:moveTo>
                <a:lnTo>
                  <a:pt x="0" y="359704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55639" y="336830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5" h="264795">
                <a:moveTo>
                  <a:pt x="264361" y="0"/>
                </a:moveTo>
                <a:lnTo>
                  <a:pt x="0" y="264361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0963" y="432154"/>
            <a:ext cx="169545" cy="169545"/>
          </a:xfrm>
          <a:custGeom>
            <a:avLst/>
            <a:gdLst/>
            <a:ahLst/>
            <a:cxnLst/>
            <a:rect l="l" t="t" r="r" b="b"/>
            <a:pathLst>
              <a:path w="169545" h="169545">
                <a:moveTo>
                  <a:pt x="169038" y="0"/>
                </a:moveTo>
                <a:lnTo>
                  <a:pt x="0" y="169038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46307" y="527499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3693" y="0"/>
                </a:moveTo>
                <a:lnTo>
                  <a:pt x="0" y="73693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55873" y="0"/>
                </a:moveTo>
                <a:lnTo>
                  <a:pt x="0" y="55872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151765" cy="151765"/>
          </a:xfrm>
          <a:custGeom>
            <a:avLst/>
            <a:gdLst/>
            <a:ahLst/>
            <a:cxnLst/>
            <a:rect l="l" t="t" r="r" b="b"/>
            <a:pathLst>
              <a:path w="151765" h="151765">
                <a:moveTo>
                  <a:pt x="151195" y="0"/>
                </a:moveTo>
                <a:lnTo>
                  <a:pt x="0" y="151195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0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5" h="247015">
                <a:moveTo>
                  <a:pt x="246521" y="0"/>
                </a:moveTo>
                <a:lnTo>
                  <a:pt x="0" y="246520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0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5">
                <a:moveTo>
                  <a:pt x="341858" y="0"/>
                </a:moveTo>
                <a:lnTo>
                  <a:pt x="0" y="341858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0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5" h="437515">
                <a:moveTo>
                  <a:pt x="437186" y="0"/>
                </a:moveTo>
                <a:lnTo>
                  <a:pt x="0" y="437186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0"/>
            <a:ext cx="532765" cy="532765"/>
          </a:xfrm>
          <a:custGeom>
            <a:avLst/>
            <a:gdLst/>
            <a:ahLst/>
            <a:cxnLst/>
            <a:rect l="l" t="t" r="r" b="b"/>
            <a:pathLst>
              <a:path w="532765" h="532765">
                <a:moveTo>
                  <a:pt x="532511" y="0"/>
                </a:moveTo>
                <a:lnTo>
                  <a:pt x="0" y="532511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6661" y="0"/>
            <a:ext cx="601345" cy="601345"/>
          </a:xfrm>
          <a:custGeom>
            <a:avLst/>
            <a:gdLst/>
            <a:ahLst/>
            <a:cxnLst/>
            <a:rect l="l" t="t" r="r" b="b"/>
            <a:pathLst>
              <a:path w="601345" h="601345">
                <a:moveTo>
                  <a:pt x="601195" y="0"/>
                </a:moveTo>
                <a:lnTo>
                  <a:pt x="0" y="601192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1984" y="3177"/>
            <a:ext cx="598170" cy="598170"/>
          </a:xfrm>
          <a:custGeom>
            <a:avLst/>
            <a:gdLst/>
            <a:ahLst/>
            <a:cxnLst/>
            <a:rect l="l" t="t" r="r" b="b"/>
            <a:pathLst>
              <a:path w="598170" h="598170">
                <a:moveTo>
                  <a:pt x="598016" y="0"/>
                </a:moveTo>
                <a:lnTo>
                  <a:pt x="0" y="598014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17310" y="98503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502690" y="0"/>
                </a:moveTo>
                <a:lnTo>
                  <a:pt x="0" y="502688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12632" y="193825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407368" y="0"/>
                </a:moveTo>
                <a:lnTo>
                  <a:pt x="0" y="407366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7977" y="289168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312023" y="0"/>
                </a:moveTo>
                <a:lnTo>
                  <a:pt x="0" y="312023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03303" y="384495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70" h="217170">
                <a:moveTo>
                  <a:pt x="216697" y="0"/>
                </a:moveTo>
                <a:lnTo>
                  <a:pt x="0" y="216697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98644" y="4798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356" y="0"/>
                </a:moveTo>
                <a:lnTo>
                  <a:pt x="0" y="121355"/>
                </a:lnTo>
              </a:path>
            </a:pathLst>
          </a:custGeom>
          <a:ln w="1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93968" y="57515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26032" y="0"/>
                </a:moveTo>
                <a:lnTo>
                  <a:pt x="0" y="26032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499" y="490484"/>
            <a:ext cx="455930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E1711F"/>
                </a:solidFill>
                <a:latin typeface="Noto Sans CJK KR Bold"/>
                <a:cs typeface="Noto Sans CJK KR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3002" y="1356612"/>
            <a:ext cx="11158219" cy="200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1256" y="7736156"/>
            <a:ext cx="381000" cy="38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DINPro-Regular"/>
                <a:cs typeface="DINPro-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wow.co.kr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1E8CF82-75A9-5714-F9D4-C0C5996EC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5410200" y="2438400"/>
            <a:ext cx="3657600" cy="8313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664" y="3322790"/>
            <a:ext cx="60204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spc="-290" dirty="0">
                <a:solidFill>
                  <a:schemeClr val="tx1"/>
                </a:solidFill>
              </a:rPr>
              <a:t>매거진</a:t>
            </a:r>
            <a:r>
              <a:rPr sz="5600" spc="-275" dirty="0">
                <a:solidFill>
                  <a:srgbClr val="FFFFFF"/>
                </a:solidFill>
              </a:rPr>
              <a:t> </a:t>
            </a:r>
            <a:r>
              <a:rPr sz="5600" spc="-215" dirty="0"/>
              <a:t>TV</a:t>
            </a:r>
            <a:r>
              <a:rPr sz="5600" spc="-270" dirty="0"/>
              <a:t> </a:t>
            </a:r>
            <a:r>
              <a:rPr sz="5600" spc="-400" dirty="0">
                <a:solidFill>
                  <a:schemeClr val="tx1"/>
                </a:solidFill>
              </a:rPr>
              <a:t>매체제안서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037" y="7556728"/>
            <a:ext cx="1400975" cy="3876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2485" y="7563269"/>
            <a:ext cx="851543" cy="342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6375" y="2929890"/>
            <a:ext cx="6597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spc="-250" dirty="0">
                <a:solidFill>
                  <a:schemeClr val="tx1"/>
                </a:solidFill>
              </a:rPr>
              <a:t>주요</a:t>
            </a:r>
            <a:r>
              <a:rPr sz="5600" spc="-275" dirty="0">
                <a:solidFill>
                  <a:schemeClr val="tx1"/>
                </a:solidFill>
              </a:rPr>
              <a:t> </a:t>
            </a:r>
            <a:r>
              <a:rPr sz="5600" spc="-290" dirty="0">
                <a:solidFill>
                  <a:schemeClr val="tx1"/>
                </a:solidFill>
              </a:rPr>
              <a:t>광고주</a:t>
            </a:r>
            <a:r>
              <a:rPr sz="5600" spc="-275" dirty="0">
                <a:solidFill>
                  <a:schemeClr val="tx1"/>
                </a:solidFill>
              </a:rPr>
              <a:t> </a:t>
            </a:r>
            <a:r>
              <a:rPr sz="5600" spc="-110" dirty="0">
                <a:solidFill>
                  <a:schemeClr val="tx1"/>
                </a:solidFill>
              </a:rPr>
              <a:t>및</a:t>
            </a:r>
            <a:r>
              <a:rPr sz="5600" spc="-270" dirty="0">
                <a:solidFill>
                  <a:schemeClr val="tx1"/>
                </a:solidFill>
              </a:rPr>
              <a:t> </a:t>
            </a:r>
            <a:r>
              <a:rPr sz="5600" spc="-400" dirty="0">
                <a:solidFill>
                  <a:schemeClr val="tx1"/>
                </a:solidFill>
              </a:rPr>
              <a:t>파트너사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6037" y="7556728"/>
            <a:ext cx="1400975" cy="3876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485" y="7563269"/>
            <a:ext cx="851543" cy="3426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제이숲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499" y="1196658"/>
            <a:ext cx="4792980" cy="108458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신제품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및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주요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매거진TV에 </a:t>
            </a:r>
            <a:r>
              <a:rPr sz="1500" b="0" spc="-120" dirty="0">
                <a:latin typeface="Noto Sans CJK KR Medium"/>
                <a:cs typeface="Noto Sans CJK KR Medium"/>
              </a:rPr>
              <a:t>송출하여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출시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25" dirty="0">
                <a:latin typeface="Noto Sans CJK KR Medium"/>
                <a:cs typeface="Noto Sans CJK KR Medium"/>
              </a:rPr>
              <a:t>이후</a:t>
            </a:r>
            <a:endParaRPr sz="1500">
              <a:latin typeface="Noto Sans CJK KR Medium"/>
              <a:cs typeface="Noto Sans CJK KR Medium"/>
            </a:endParaRPr>
          </a:p>
          <a:p>
            <a:pPr marL="12700" marR="6350">
              <a:lnSpc>
                <a:spcPct val="154400"/>
              </a:lnSpc>
            </a:pP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인지도와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상승을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견인하였으며,</a:t>
            </a:r>
            <a:r>
              <a:rPr sz="1500" b="0" spc="-125" dirty="0">
                <a:latin typeface="Noto Sans CJK KR Medium"/>
                <a:cs typeface="Noto Sans CJK KR Medium"/>
              </a:rPr>
              <a:t> 매거진TV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제휴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헤어샵과의 </a:t>
            </a:r>
            <a:r>
              <a:rPr sz="1500" b="0" spc="-110" dirty="0">
                <a:latin typeface="Noto Sans CJK KR Medium"/>
                <a:cs typeface="Noto Sans CJK KR Medium"/>
              </a:rPr>
              <a:t>연계를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입점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가맹점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확보에도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499" y="2479586"/>
            <a:ext cx="14439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실크케라틴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2X</a:t>
            </a:r>
            <a:r>
              <a:rPr sz="1000" spc="500" dirty="0">
                <a:latin typeface="Noto Sans CJK KR Regular"/>
                <a:cs typeface="Noto Sans CJK KR Regular"/>
              </a:rPr>
              <a:t>  </a:t>
            </a:r>
            <a:r>
              <a:rPr sz="1000" spc="-90" dirty="0">
                <a:latin typeface="Noto Sans CJK KR Regular"/>
                <a:cs typeface="Noto Sans CJK KR Regular"/>
              </a:rPr>
              <a:t>프로페셔등널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커버업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105" dirty="0">
                <a:latin typeface="Noto Sans CJK KR Regular"/>
                <a:cs typeface="Noto Sans CJK KR Regular"/>
              </a:rPr>
              <a:t>새치염색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80" dirty="0">
                <a:latin typeface="Noto Sans CJK KR Regular"/>
                <a:cs typeface="Noto Sans CJK KR Regular"/>
              </a:rPr>
              <a:t>퍼플제이 </a:t>
            </a:r>
            <a:r>
              <a:rPr sz="1000" spc="-25" dirty="0">
                <a:latin typeface="Noto Sans CJK KR Regular"/>
                <a:cs typeface="Noto Sans CJK KR Regular"/>
              </a:rPr>
              <a:t>워터팩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70" dirty="0">
                <a:latin typeface="Noto Sans CJK KR Regular"/>
                <a:cs typeface="Noto Sans CJK KR Regular"/>
              </a:rPr>
              <a:t>샴푸,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트리트먼트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latin typeface="Noto Sans CJK KR Regular"/>
                <a:cs typeface="Noto Sans CJK KR Regular"/>
              </a:rPr>
              <a:t>콘텐츠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135" y="2479586"/>
            <a:ext cx="1685925" cy="635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70" dirty="0">
                <a:latin typeface="Noto Sans CJK KR Regular"/>
                <a:cs typeface="Noto Sans CJK KR Regular"/>
              </a:rPr>
              <a:t>BOH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90" dirty="0">
                <a:latin typeface="Noto Sans CJK KR Regular"/>
                <a:cs typeface="Noto Sans CJK KR Regular"/>
              </a:rPr>
              <a:t>모공교정세럼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&amp;</a:t>
            </a:r>
            <a:r>
              <a:rPr sz="1000" spc="-75" dirty="0">
                <a:latin typeface="Noto Sans CJK KR Regular"/>
                <a:cs typeface="Noto Sans CJK KR Regular"/>
              </a:rPr>
              <a:t> 실프팅마스크</a:t>
            </a:r>
            <a:endParaRPr sz="1000">
              <a:latin typeface="Noto Sans CJK KR Regular"/>
              <a:cs typeface="Noto Sans CJK KR Regular"/>
            </a:endParaRPr>
          </a:p>
          <a:p>
            <a:pPr marL="1026160" marR="5080" indent="5080">
              <a:lnSpc>
                <a:spcPct val="133300"/>
              </a:lnSpc>
            </a:pPr>
            <a:r>
              <a:rPr sz="1000" spc="-90" dirty="0">
                <a:latin typeface="Noto Sans CJK KR Regular"/>
                <a:cs typeface="Noto Sans CJK KR Regular"/>
              </a:rPr>
              <a:t>웨이크메이크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달바8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뿌마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6339" y="490484"/>
            <a:ext cx="455803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1565">
              <a:lnSpc>
                <a:spcPct val="100000"/>
              </a:lnSpc>
              <a:spcBef>
                <a:spcPts val="100"/>
              </a:spcBef>
            </a:pPr>
            <a:r>
              <a:rPr sz="3800" b="1" spc="-270" dirty="0">
                <a:solidFill>
                  <a:srgbClr val="E1711F"/>
                </a:solidFill>
                <a:latin typeface="Noto Sans CJK KR Bold"/>
                <a:cs typeface="Noto Sans CJK KR Bold"/>
              </a:rPr>
              <a:t>CJ올리브영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437515" algn="r">
              <a:lnSpc>
                <a:spcPct val="154400"/>
              </a:lnSpc>
              <a:spcBef>
                <a:spcPts val="1000"/>
              </a:spcBef>
            </a:pPr>
            <a:r>
              <a:rPr sz="1500" b="0" spc="-125" dirty="0">
                <a:latin typeface="Noto Sans CJK KR Medium"/>
                <a:cs typeface="Noto Sans CJK KR Medium"/>
              </a:rPr>
              <a:t>올리브영의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입점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광고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및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자체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프로모션을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매거진TV에 </a:t>
            </a:r>
            <a:r>
              <a:rPr sz="1500" b="0" spc="-125" dirty="0">
                <a:latin typeface="Noto Sans CJK KR Medium"/>
                <a:cs typeface="Noto Sans CJK KR Medium"/>
              </a:rPr>
              <a:t>지속적으로 송출하여, </a:t>
            </a:r>
            <a:r>
              <a:rPr sz="1500" b="0" spc="-35" dirty="0">
                <a:latin typeface="Noto Sans CJK KR Medium"/>
                <a:cs typeface="Noto Sans CJK KR Medium"/>
              </a:rPr>
              <a:t>주</a:t>
            </a:r>
            <a:r>
              <a:rPr sz="1500" b="0" spc="-120" dirty="0">
                <a:latin typeface="Noto Sans CJK KR Medium"/>
                <a:cs typeface="Noto Sans CJK KR Medium"/>
              </a:rPr>
              <a:t> 타겟층인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여성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소비자들에게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효과적으로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홍보하고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판매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증진에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63124"/>
            <a:ext cx="7099198" cy="39168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3199" y="3964076"/>
            <a:ext cx="6847200" cy="383646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에빈코리아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4208780" cy="108458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0" spc="-130" dirty="0">
                <a:latin typeface="Noto Sans CJK KR Medium"/>
                <a:cs typeface="Noto Sans CJK KR Medium"/>
              </a:rPr>
              <a:t>매거진TV를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통한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다양한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광고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25" dirty="0">
                <a:latin typeface="Noto Sans CJK KR Medium"/>
                <a:cs typeface="Noto Sans CJK KR Medium"/>
              </a:rPr>
              <a:t>송출과</a:t>
            </a:r>
            <a:endParaRPr sz="1500">
              <a:latin typeface="Noto Sans CJK KR Medium"/>
              <a:cs typeface="Noto Sans CJK KR Medium"/>
            </a:endParaRPr>
          </a:p>
          <a:p>
            <a:pPr marL="12700" marR="5080">
              <a:lnSpc>
                <a:spcPct val="154400"/>
              </a:lnSpc>
            </a:pPr>
            <a:r>
              <a:rPr sz="1500" b="0" spc="-95" dirty="0">
                <a:latin typeface="Noto Sans CJK KR Medium"/>
                <a:cs typeface="Noto Sans CJK KR Medium"/>
              </a:rPr>
              <a:t>제휴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헤어샵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연계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납품을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판매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증대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50" dirty="0">
                <a:latin typeface="Noto Sans CJK KR Medium"/>
                <a:cs typeface="Noto Sans CJK KR Medium"/>
              </a:rPr>
              <a:t>및 </a:t>
            </a:r>
            <a:r>
              <a:rPr sz="1500" b="0" spc="-110" dirty="0">
                <a:latin typeface="Noto Sans CJK KR Medium"/>
                <a:cs typeface="Noto Sans CJK KR Medium"/>
              </a:rPr>
              <a:t>인지도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상승에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6499" y="2479586"/>
            <a:ext cx="1631950" cy="6667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24엣지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워터왁스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24엣지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스프레이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매거진TV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80" dirty="0">
                <a:latin typeface="Noto Sans CJK KR Regular"/>
                <a:cs typeface="Noto Sans CJK KR Regular"/>
              </a:rPr>
              <a:t>프로모션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할인</a:t>
            </a:r>
            <a:r>
              <a:rPr sz="1000" spc="-75" dirty="0">
                <a:latin typeface="Noto Sans CJK KR Regular"/>
                <a:cs typeface="Noto Sans CJK KR Regular"/>
              </a:rPr>
              <a:t> 이벤트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956960" y="2479586"/>
            <a:ext cx="80073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5080" indent="-223520">
              <a:lnSpc>
                <a:spcPct val="133300"/>
              </a:lnSpc>
              <a:spcBef>
                <a:spcPts val="100"/>
              </a:spcBef>
            </a:pPr>
            <a:r>
              <a:rPr sz="1000" spc="-70" dirty="0">
                <a:latin typeface="Noto Sans CJK KR Regular"/>
                <a:cs typeface="Noto Sans CJK KR Regular"/>
              </a:rPr>
              <a:t>RBH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105" dirty="0">
                <a:latin typeface="Noto Sans CJK KR Regular"/>
                <a:cs typeface="Noto Sans CJK KR Regular"/>
              </a:rPr>
              <a:t>아사이오일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오브라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110" dirty="0">
                <a:latin typeface="Noto Sans CJK KR Regular"/>
                <a:cs typeface="Noto Sans CJK KR Regular"/>
              </a:rPr>
              <a:t>샴푸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77143" y="490484"/>
            <a:ext cx="3376929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r">
              <a:lnSpc>
                <a:spcPct val="1000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E1711F"/>
                </a:solidFill>
                <a:latin typeface="Noto Sans CJK KR Bold"/>
                <a:cs typeface="Noto Sans CJK KR Bold"/>
              </a:rPr>
              <a:t>RBH</a:t>
            </a:r>
            <a:endParaRPr sz="3800">
              <a:latin typeface="Noto Sans CJK KR Bold"/>
              <a:cs typeface="Noto Sans CJK KR Bold"/>
            </a:endParaRPr>
          </a:p>
          <a:p>
            <a:pPr marL="843280" marR="6350" indent="-120014" algn="r">
              <a:lnSpc>
                <a:spcPct val="154400"/>
              </a:lnSpc>
              <a:spcBef>
                <a:spcPts val="1000"/>
              </a:spcBef>
            </a:pPr>
            <a:r>
              <a:rPr sz="1500" b="0" spc="-125" dirty="0">
                <a:latin typeface="Noto Sans CJK KR Medium"/>
                <a:cs typeface="Noto Sans CJK KR Medium"/>
              </a:rPr>
              <a:t>알비에치의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메인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제품인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아사이오일과</a:t>
            </a:r>
            <a:r>
              <a:rPr sz="1500" b="0" spc="-95" dirty="0">
                <a:latin typeface="Noto Sans CJK KR Medium"/>
                <a:cs typeface="Noto Sans CJK KR Medium"/>
              </a:rPr>
              <a:t> 샴푸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콘텐츠를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동시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편성하여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브랜드</a:t>
            </a:r>
            <a:endParaRPr sz="1500">
              <a:latin typeface="Noto Sans CJK KR Medium"/>
              <a:cs typeface="Noto Sans CJK KR Medium"/>
            </a:endParaRPr>
          </a:p>
          <a:p>
            <a:pPr marR="6350" algn="r">
              <a:lnSpc>
                <a:spcPct val="100000"/>
              </a:lnSpc>
              <a:spcBef>
                <a:spcPts val="980"/>
              </a:spcBef>
            </a:pPr>
            <a:r>
              <a:rPr sz="1500" b="0" spc="-120" dirty="0">
                <a:latin typeface="Noto Sans CJK KR Medium"/>
                <a:cs typeface="Noto Sans CJK KR Medium"/>
              </a:rPr>
              <a:t>인지도를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강화하고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상승에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03197" y="1957374"/>
            <a:ext cx="10457815" cy="5982970"/>
            <a:chOff x="1303197" y="1957374"/>
            <a:chExt cx="10457815" cy="598297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559" y="1957374"/>
              <a:ext cx="5759869" cy="58680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197" y="2148243"/>
              <a:ext cx="6119850" cy="5792038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달바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356933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95" dirty="0">
                <a:latin typeface="Noto Sans CJK KR Medium"/>
                <a:cs typeface="Noto Sans CJK KR Medium"/>
              </a:rPr>
              <a:t>여성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고객층을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타겟으로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맞춤형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송출하여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상승에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6499" y="2119585"/>
            <a:ext cx="1631950" cy="6667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24엣지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워터왁스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24엣지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스프레이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매거진TV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80" dirty="0">
                <a:latin typeface="Noto Sans CJK KR Regular"/>
                <a:cs typeface="Noto Sans CJK KR Regular"/>
              </a:rPr>
              <a:t>프로모션</a:t>
            </a:r>
            <a:r>
              <a:rPr sz="1000" spc="-75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할인</a:t>
            </a:r>
            <a:r>
              <a:rPr sz="1000" spc="-75" dirty="0">
                <a:latin typeface="Noto Sans CJK KR Regular"/>
                <a:cs typeface="Noto Sans CJK KR Regular"/>
              </a:rPr>
              <a:t> 이벤트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58878" y="2119585"/>
            <a:ext cx="1108075" cy="1041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13970" algn="r">
              <a:lnSpc>
                <a:spcPct val="100000"/>
              </a:lnSpc>
              <a:spcBef>
                <a:spcPts val="5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링클스팟</a:t>
            </a:r>
            <a:r>
              <a:rPr sz="1000" spc="-90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&amp;</a:t>
            </a:r>
            <a:r>
              <a:rPr sz="1000" spc="-85" dirty="0">
                <a:latin typeface="Noto Sans CJK KR Regular"/>
                <a:cs typeface="Noto Sans CJK KR Regular"/>
              </a:rPr>
              <a:t> 리프팅밴드</a:t>
            </a:r>
            <a:endParaRPr sz="1000">
              <a:latin typeface="Noto Sans CJK KR Regular"/>
              <a:cs typeface="Noto Sans CJK KR Regular"/>
            </a:endParaRPr>
          </a:p>
          <a:p>
            <a:pPr marL="454025" marR="5080" indent="210185" algn="r">
              <a:lnSpc>
                <a:spcPct val="133300"/>
              </a:lnSpc>
            </a:pPr>
            <a:r>
              <a:rPr sz="1000" spc="-90" dirty="0">
                <a:latin typeface="Noto Sans CJK KR Regular"/>
                <a:cs typeface="Noto Sans CJK KR Regular"/>
              </a:rPr>
              <a:t>한란크림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95" dirty="0">
                <a:latin typeface="Noto Sans CJK KR Regular"/>
                <a:cs typeface="Noto Sans CJK KR Regular"/>
              </a:rPr>
              <a:t>진저오일세럼</a:t>
            </a:r>
            <a:r>
              <a:rPr sz="1000" spc="-10" dirty="0">
                <a:latin typeface="Noto Sans CJK KR Regular"/>
                <a:cs typeface="Noto Sans CJK KR Regular"/>
              </a:rPr>
              <a:t> 탄산에센스 </a:t>
            </a:r>
            <a:r>
              <a:rPr sz="1000" spc="-80" dirty="0">
                <a:latin typeface="Noto Sans CJK KR Regular"/>
                <a:cs typeface="Noto Sans CJK KR Regular"/>
              </a:rPr>
              <a:t>화산송이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34127" y="490484"/>
            <a:ext cx="4119879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0">
              <a:lnSpc>
                <a:spcPct val="100000"/>
              </a:lnSpc>
              <a:spcBef>
                <a:spcPts val="100"/>
              </a:spcBef>
            </a:pPr>
            <a:r>
              <a:rPr sz="3800" b="1" spc="-270" dirty="0">
                <a:solidFill>
                  <a:srgbClr val="E1711F"/>
                </a:solidFill>
                <a:latin typeface="Noto Sans CJK KR Bold"/>
                <a:cs typeface="Noto Sans CJK KR Bold"/>
              </a:rPr>
              <a:t>이니스프리</a:t>
            </a:r>
            <a:endParaRPr sz="3800">
              <a:latin typeface="Noto Sans CJK KR Bold"/>
              <a:cs typeface="Noto Sans CJK KR Bold"/>
            </a:endParaRPr>
          </a:p>
          <a:p>
            <a:pPr marL="205740" marR="6350" indent="-193675">
              <a:lnSpc>
                <a:spcPct val="154400"/>
              </a:lnSpc>
              <a:spcBef>
                <a:spcPts val="1000"/>
              </a:spcBef>
            </a:pPr>
            <a:r>
              <a:rPr sz="1500" b="0" spc="-130" dirty="0">
                <a:latin typeface="Noto Sans CJK KR Medium"/>
                <a:cs typeface="Noto Sans CJK KR Medium"/>
              </a:rPr>
              <a:t>매거진TV를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다양한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송출하여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신제품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출시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이후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인지도를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높이고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판매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증대에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599" y="2987997"/>
            <a:ext cx="6510585" cy="52416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998" y="2740434"/>
            <a:ext cx="6638401" cy="5442150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현대약품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5180330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20" dirty="0">
                <a:latin typeface="Noto Sans CJK KR Medium"/>
                <a:cs typeface="Noto Sans CJK KR Medium"/>
              </a:rPr>
              <a:t>미용실에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적합한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탈모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및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샴푸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인지도와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상승을 </a:t>
            </a:r>
            <a:r>
              <a:rPr sz="1500" b="0" spc="-130" dirty="0">
                <a:latin typeface="Noto Sans CJK KR Medium"/>
                <a:cs typeface="Noto Sans CJK KR Medium"/>
              </a:rPr>
              <a:t>견인하였으며,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매거진TV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제휴</a:t>
            </a:r>
            <a:r>
              <a:rPr sz="1500" b="0" spc="-120" dirty="0">
                <a:latin typeface="Noto Sans CJK KR Medium"/>
                <a:cs typeface="Noto Sans CJK KR Medium"/>
              </a:rPr>
              <a:t> 헤어샵에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공급하여</a:t>
            </a:r>
            <a:endParaRPr sz="150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500" b="0" spc="-130" dirty="0">
                <a:latin typeface="Noto Sans CJK KR Medium"/>
                <a:cs typeface="Noto Sans CJK KR Medium"/>
              </a:rPr>
              <a:t>소비자들에게 </a:t>
            </a:r>
            <a:r>
              <a:rPr sz="1500" b="0" spc="-125" dirty="0">
                <a:latin typeface="Noto Sans CJK KR Medium"/>
                <a:cs typeface="Noto Sans CJK KR Medium"/>
              </a:rPr>
              <a:t>효과적으로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인식시키는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데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41682" y="490484"/>
            <a:ext cx="3412490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2439">
              <a:lnSpc>
                <a:spcPct val="100000"/>
              </a:lnSpc>
              <a:spcBef>
                <a:spcPts val="100"/>
              </a:spcBef>
            </a:pPr>
            <a:r>
              <a:rPr sz="3800" b="1" spc="-280" dirty="0">
                <a:solidFill>
                  <a:srgbClr val="E1711F"/>
                </a:solidFill>
                <a:latin typeface="Noto Sans CJK KR Bold"/>
                <a:cs typeface="Noto Sans CJK KR Bold"/>
              </a:rPr>
              <a:t>유한양행</a:t>
            </a:r>
            <a:endParaRPr sz="3800">
              <a:latin typeface="Noto Sans CJK KR Bold"/>
              <a:cs typeface="Noto Sans CJK KR Bold"/>
            </a:endParaRPr>
          </a:p>
          <a:p>
            <a:pPr marL="47625" marR="6350" indent="-35560" algn="r">
              <a:lnSpc>
                <a:spcPct val="154400"/>
              </a:lnSpc>
              <a:spcBef>
                <a:spcPts val="10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여성을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타겟으로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매거진TV에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송출하여 </a:t>
            </a:r>
            <a:r>
              <a:rPr sz="1500" b="0" spc="-95" dirty="0">
                <a:latin typeface="Noto Sans CJK KR Medium"/>
                <a:cs typeface="Noto Sans CJK KR Medium"/>
              </a:rPr>
              <a:t>주요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시청층에게 효과적으로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인식시키고, </a:t>
            </a:r>
            <a:r>
              <a:rPr sz="1500" b="0" spc="-95" dirty="0">
                <a:latin typeface="Noto Sans CJK KR Medium"/>
                <a:cs typeface="Noto Sans CJK KR Medium"/>
              </a:rPr>
              <a:t>판매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증대에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" y="2919933"/>
            <a:ext cx="14533244" cy="5309870"/>
            <a:chOff x="12" y="2919933"/>
            <a:chExt cx="14533244" cy="530987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" y="2937755"/>
              <a:ext cx="7882623" cy="52918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7973" y="2919933"/>
              <a:ext cx="7175233" cy="480366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76499" y="2447836"/>
            <a:ext cx="68199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200"/>
              </a:lnSpc>
              <a:spcBef>
                <a:spcPts val="100"/>
              </a:spcBef>
            </a:pPr>
            <a:r>
              <a:rPr sz="1000" spc="-20" dirty="0">
                <a:latin typeface="Noto Sans CJK KR Regular"/>
                <a:cs typeface="Noto Sans CJK KR Regular"/>
              </a:rPr>
              <a:t>마이녹실 </a:t>
            </a:r>
            <a:r>
              <a:rPr sz="1000" spc="-80" dirty="0">
                <a:latin typeface="Noto Sans CJK KR Regular"/>
                <a:cs typeface="Noto Sans CJK KR Regular"/>
              </a:rPr>
              <a:t>마이녹셀 </a:t>
            </a:r>
            <a:r>
              <a:rPr sz="1000" spc="-114" dirty="0">
                <a:latin typeface="Noto Sans CJK KR Regular"/>
                <a:cs typeface="Noto Sans CJK KR Regular"/>
              </a:rPr>
              <a:t>샴푸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075197" y="2479586"/>
            <a:ext cx="6915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995" algn="r">
              <a:lnSpc>
                <a:spcPct val="133300"/>
              </a:lnSpc>
              <a:spcBef>
                <a:spcPts val="1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엘레나</a:t>
            </a:r>
            <a:r>
              <a:rPr sz="1000" spc="-20" dirty="0">
                <a:latin typeface="Noto Sans CJK KR Regular"/>
                <a:cs typeface="Noto Sans CJK KR Regular"/>
              </a:rPr>
              <a:t> 센스데이 </a:t>
            </a:r>
            <a:r>
              <a:rPr sz="1000" spc="-85" dirty="0">
                <a:latin typeface="Noto Sans CJK KR Regular"/>
                <a:cs typeface="Noto Sans CJK KR Regular"/>
              </a:rPr>
              <a:t>센스밸런스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광동제약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239204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35" dirty="0">
                <a:latin typeface="Noto Sans CJK KR Medium"/>
                <a:cs typeface="Noto Sans CJK KR Medium"/>
              </a:rPr>
              <a:t>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타겟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연령층을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겨냥한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25" dirty="0">
                <a:latin typeface="Noto Sans CJK KR Medium"/>
                <a:cs typeface="Noto Sans CJK KR Medium"/>
              </a:rPr>
              <a:t>광고를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상승에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81128" y="490484"/>
            <a:ext cx="357314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3095">
              <a:lnSpc>
                <a:spcPct val="100000"/>
              </a:lnSpc>
              <a:spcBef>
                <a:spcPts val="100"/>
              </a:spcBef>
            </a:pPr>
            <a:r>
              <a:rPr sz="3800" b="1" spc="-280" dirty="0">
                <a:solidFill>
                  <a:srgbClr val="E1711F"/>
                </a:solidFill>
                <a:latin typeface="Noto Sans CJK KR Bold"/>
                <a:cs typeface="Noto Sans CJK KR Bold"/>
              </a:rPr>
              <a:t>동국제약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710565">
              <a:lnSpc>
                <a:spcPct val="154400"/>
              </a:lnSpc>
              <a:spcBef>
                <a:spcPts val="1000"/>
              </a:spcBef>
            </a:pPr>
            <a:r>
              <a:rPr sz="1500" b="0" spc="-95" dirty="0">
                <a:latin typeface="Noto Sans CJK KR Medium"/>
                <a:cs typeface="Noto Sans CJK KR Medium"/>
              </a:rPr>
              <a:t>남녀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모두에게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필수적인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송출하여</a:t>
            </a:r>
            <a:r>
              <a:rPr sz="1500" b="0" spc="-110" dirty="0">
                <a:latin typeface="Noto Sans CJK KR Medium"/>
                <a:cs typeface="Noto Sans CJK KR Medium"/>
              </a:rPr>
              <a:t> 브랜드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인지도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향상과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성장에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2757747"/>
            <a:ext cx="7882623" cy="547183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556" y="3009925"/>
            <a:ext cx="6263843" cy="471366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202135"/>
            <a:ext cx="340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Noto Sans CJK KR Regular"/>
                <a:cs typeface="Noto Sans CJK KR Regular"/>
              </a:rPr>
              <a:t>아이톡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285534" y="2119585"/>
            <a:ext cx="48133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175">
              <a:lnSpc>
                <a:spcPct val="1333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판시딜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센시아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6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컬리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5619115" cy="7315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컬리의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인지도가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부족할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때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매거진TV를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05" dirty="0">
                <a:latin typeface="Noto Sans CJK KR Medium"/>
                <a:cs typeface="Noto Sans CJK KR Medium"/>
              </a:rPr>
              <a:t>송출,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새벽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25" dirty="0">
                <a:latin typeface="Noto Sans CJK KR Medium"/>
                <a:cs typeface="Noto Sans CJK KR Medium"/>
              </a:rPr>
              <a:t>배송과</a:t>
            </a:r>
            <a:endParaRPr sz="150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풀콜드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등의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서비스를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알리며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컬리의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인지도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향상과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증대에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92659" y="490484"/>
            <a:ext cx="306133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0"/>
              </a:spcBef>
            </a:pPr>
            <a:r>
              <a:rPr sz="3800" b="1" spc="-280" dirty="0">
                <a:solidFill>
                  <a:srgbClr val="E1711F"/>
                </a:solidFill>
                <a:latin typeface="Noto Sans CJK KR Bold"/>
                <a:cs typeface="Noto Sans CJK KR Bold"/>
              </a:rPr>
              <a:t>서울우유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40640">
              <a:lnSpc>
                <a:spcPct val="154400"/>
              </a:lnSpc>
              <a:spcBef>
                <a:spcPts val="1000"/>
              </a:spcBef>
            </a:pPr>
            <a:r>
              <a:rPr sz="1500" b="0" spc="-125" dirty="0">
                <a:latin typeface="Noto Sans CJK KR Medium"/>
                <a:cs typeface="Noto Sans CJK KR Medium"/>
              </a:rPr>
              <a:t>서울우유의</a:t>
            </a:r>
            <a:r>
              <a:rPr sz="1500" b="0" spc="-114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신제품을</a:t>
            </a:r>
            <a:r>
              <a:rPr sz="1500" b="0" spc="-114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매거진TV에</a:t>
            </a:r>
            <a:r>
              <a:rPr sz="1500" b="0" spc="-110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송출하여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인지도와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증가에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2484462"/>
            <a:ext cx="14630400" cy="5745480"/>
            <a:chOff x="0" y="2484462"/>
            <a:chExt cx="14630400" cy="574548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84462"/>
              <a:ext cx="7882635" cy="57451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7973" y="2919933"/>
              <a:ext cx="7272426" cy="480366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76499" y="2119585"/>
            <a:ext cx="716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spc="-65" dirty="0">
                <a:latin typeface="Noto Sans CJK KR Regular"/>
                <a:cs typeface="Noto Sans CJK KR Regular"/>
              </a:rPr>
              <a:t>컬리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40" dirty="0">
                <a:latin typeface="Noto Sans CJK KR Regular"/>
                <a:cs typeface="Noto Sans CJK KR Regular"/>
              </a:rPr>
              <a:t>새벽배송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컬리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풀콜드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컬리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모바일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416218" y="2170385"/>
            <a:ext cx="340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Noto Sans CJK KR Regular"/>
                <a:cs typeface="Noto Sans CJK KR Regular"/>
              </a:rPr>
              <a:t>듀오안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딜라이브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4949825" cy="7315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b="0" spc="-215" dirty="0">
                <a:latin typeface="Noto Sans CJK KR Medium"/>
                <a:cs typeface="Noto Sans CJK KR Medium"/>
              </a:rPr>
              <a:t>서울·경기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지역의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케이블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방송인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매거진TV를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활용하여</a:t>
            </a:r>
            <a:endParaRPr sz="150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500" b="0" spc="-55" dirty="0">
                <a:latin typeface="Noto Sans CJK KR Medium"/>
                <a:cs typeface="Noto Sans CJK KR Medium"/>
              </a:rPr>
              <a:t>수도권</a:t>
            </a:r>
            <a:r>
              <a:rPr sz="1500" b="0" spc="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중심으로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효과적인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광고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효과를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극대화하는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데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62043" y="490484"/>
            <a:ext cx="480504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575" algn="r">
              <a:lnSpc>
                <a:spcPct val="100000"/>
              </a:lnSpc>
              <a:spcBef>
                <a:spcPts val="100"/>
              </a:spcBef>
            </a:pPr>
            <a:r>
              <a:rPr sz="3800" b="1" spc="-285" dirty="0">
                <a:solidFill>
                  <a:srgbClr val="E1711F"/>
                </a:solidFill>
                <a:latin typeface="Noto Sans CJK KR Bold"/>
                <a:cs typeface="Noto Sans CJK KR Bold"/>
              </a:rPr>
              <a:t>넷마블</a:t>
            </a:r>
            <a:endParaRPr sz="3800">
              <a:latin typeface="Noto Sans CJK KR Bold"/>
              <a:cs typeface="Noto Sans CJK KR Bold"/>
            </a:endParaRPr>
          </a:p>
          <a:p>
            <a:pPr marL="12700" marR="5080" indent="41910">
              <a:lnSpc>
                <a:spcPct val="154400"/>
              </a:lnSpc>
              <a:spcBef>
                <a:spcPts val="10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모바일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게임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출시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85" dirty="0">
                <a:latin typeface="Noto Sans CJK KR Medium"/>
                <a:cs typeface="Noto Sans CJK KR Medium"/>
              </a:rPr>
              <a:t>전,</a:t>
            </a:r>
            <a:r>
              <a:rPr sz="1500" b="0" spc="-130" dirty="0">
                <a:latin typeface="Noto Sans CJK KR Medium"/>
                <a:cs typeface="Noto Sans CJK KR Medium"/>
              </a:rPr>
              <a:t> 매거진TV를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사전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예약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송출하여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50" dirty="0">
                <a:latin typeface="Noto Sans CJK KR Medium"/>
                <a:cs typeface="Noto Sans CJK KR Medium"/>
              </a:rPr>
              <a:t>사 </a:t>
            </a:r>
            <a:r>
              <a:rPr sz="1500" b="0" spc="-35" dirty="0">
                <a:latin typeface="Noto Sans CJK KR Medium"/>
                <a:cs typeface="Noto Sans CJK KR Medium"/>
              </a:rPr>
              <a:t>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예약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참여자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수를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극대화하고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게임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홍보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효과를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극대화하였습니다.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98" y="3023997"/>
            <a:ext cx="7017067" cy="51690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7999" y="2689200"/>
            <a:ext cx="6602399" cy="546639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119585"/>
            <a:ext cx="99758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spc="-80" dirty="0">
                <a:latin typeface="Noto Sans CJK KR Regular"/>
                <a:cs typeface="Noto Sans CJK KR Regular"/>
              </a:rPr>
              <a:t>딜라이브 </a:t>
            </a:r>
            <a:r>
              <a:rPr sz="1000" spc="-20" dirty="0">
                <a:latin typeface="Noto Sans CJK KR Regular"/>
                <a:cs typeface="Noto Sans CJK KR Regular"/>
              </a:rPr>
              <a:t>요금할인 </a:t>
            </a:r>
            <a:r>
              <a:rPr sz="1000" spc="-80" dirty="0">
                <a:latin typeface="Noto Sans CJK KR Regular"/>
                <a:cs typeface="Noto Sans CJK KR Regular"/>
              </a:rPr>
              <a:t>딜라이브 </a:t>
            </a:r>
            <a:r>
              <a:rPr sz="1000" spc="-105" dirty="0">
                <a:latin typeface="Noto Sans CJK KR Regular"/>
                <a:cs typeface="Noto Sans CJK KR Regular"/>
              </a:rPr>
              <a:t>알뜰요금제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311049" y="2170385"/>
            <a:ext cx="446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머지쿵야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탑텐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499" y="1196658"/>
            <a:ext cx="3411854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4400"/>
              </a:lnSpc>
              <a:spcBef>
                <a:spcPts val="100"/>
              </a:spcBef>
            </a:pPr>
            <a:r>
              <a:rPr sz="1500" b="0" spc="-90" dirty="0">
                <a:latin typeface="Noto Sans CJK KR Medium"/>
                <a:cs typeface="Noto Sans CJK KR Medium"/>
              </a:rPr>
              <a:t>남녀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모두에게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90" dirty="0">
                <a:latin typeface="Noto Sans CJK KR Medium"/>
                <a:cs typeface="Noto Sans CJK KR Medium"/>
              </a:rPr>
              <a:t>인기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90" dirty="0">
                <a:latin typeface="Noto Sans CJK KR Medium"/>
                <a:cs typeface="Noto Sans CJK KR Medium"/>
              </a:rPr>
              <a:t>있고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합리적인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05" dirty="0">
                <a:latin typeface="Noto Sans CJK KR Medium"/>
                <a:cs typeface="Noto Sans CJK KR Medium"/>
              </a:rPr>
              <a:t>가격의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광고하여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주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90" dirty="0">
                <a:latin typeface="Noto Sans CJK KR Medium"/>
                <a:cs typeface="Noto Sans CJK KR Medium"/>
              </a:rPr>
              <a:t>타겟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연령층에게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효과적으로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인식시키고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90" dirty="0">
                <a:latin typeface="Noto Sans CJK KR Medium"/>
                <a:cs typeface="Noto Sans CJK KR Medium"/>
              </a:rPr>
              <a:t>매출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05" dirty="0">
                <a:latin typeface="Noto Sans CJK KR Medium"/>
                <a:cs typeface="Noto Sans CJK KR Medium"/>
              </a:rPr>
              <a:t>증가에</a:t>
            </a:r>
            <a:r>
              <a:rPr sz="1500" b="0" spc="-15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2231" y="490484"/>
            <a:ext cx="286194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100"/>
              </a:spcBef>
            </a:pPr>
            <a:r>
              <a:rPr sz="3800" b="1" spc="-270" dirty="0">
                <a:solidFill>
                  <a:srgbClr val="E1711F"/>
                </a:solidFill>
                <a:latin typeface="Noto Sans CJK KR Bold"/>
                <a:cs typeface="Noto Sans CJK KR Bold"/>
              </a:rPr>
              <a:t>마크앤로나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1100455" algn="r">
              <a:lnSpc>
                <a:spcPct val="154400"/>
              </a:lnSpc>
              <a:spcBef>
                <a:spcPts val="10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골프의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인기가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한창일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35" dirty="0">
                <a:latin typeface="Noto Sans CJK KR Medium"/>
                <a:cs typeface="Noto Sans CJK KR Medium"/>
              </a:rPr>
              <a:t>때, </a:t>
            </a:r>
            <a:r>
              <a:rPr sz="1500" b="0" spc="-120" dirty="0">
                <a:latin typeface="Noto Sans CJK KR Medium"/>
                <a:cs typeface="Noto Sans CJK KR Medium"/>
              </a:rPr>
              <a:t>골프웨어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통해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매출을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극대화하고</a:t>
            </a:r>
            <a:endParaRPr sz="1500">
              <a:latin typeface="Noto Sans CJK KR Medium"/>
              <a:cs typeface="Noto Sans CJK KR Medium"/>
            </a:endParaRPr>
          </a:p>
          <a:p>
            <a:pPr marR="6350" algn="r">
              <a:lnSpc>
                <a:spcPct val="100000"/>
              </a:lnSpc>
              <a:spcBef>
                <a:spcPts val="9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유행을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0" dirty="0">
                <a:latin typeface="Noto Sans CJK KR Medium"/>
                <a:cs typeface="Noto Sans CJK KR Medium"/>
              </a:rPr>
              <a:t>선도했습니다.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4148"/>
            <a:ext cx="7164006" cy="49054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1201" y="3081591"/>
            <a:ext cx="7099198" cy="51124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6499" y="2530386"/>
            <a:ext cx="340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Noto Sans CJK KR Regular"/>
                <a:cs typeface="Noto Sans CJK KR Regular"/>
              </a:rPr>
              <a:t>쿨에어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11049" y="2530386"/>
            <a:ext cx="446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골프웨어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쿠첸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2745740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쿠첸의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다양한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송출하여 </a:t>
            </a:r>
            <a:r>
              <a:rPr sz="1500" b="0" spc="-114" dirty="0">
                <a:latin typeface="Noto Sans CJK KR Medium"/>
                <a:cs typeface="Noto Sans CJK KR Medium"/>
              </a:rPr>
              <a:t>20~40</a:t>
            </a:r>
            <a:r>
              <a:rPr sz="1500" b="0" spc="-125" dirty="0">
                <a:latin typeface="Noto Sans CJK KR Medium"/>
                <a:cs typeface="Noto Sans CJK KR Medium"/>
              </a:rPr>
              <a:t> 여성들에게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효과적인</a:t>
            </a:r>
            <a:r>
              <a:rPr sz="1500" b="0" spc="50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마케팅을</a:t>
            </a:r>
            <a:r>
              <a:rPr sz="1500" b="0" spc="-14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할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수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있도록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11713" y="490484"/>
            <a:ext cx="274256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035">
              <a:lnSpc>
                <a:spcPct val="100000"/>
              </a:lnSpc>
              <a:spcBef>
                <a:spcPts val="100"/>
              </a:spcBef>
            </a:pPr>
            <a:r>
              <a:rPr sz="3800" b="1" spc="-270" dirty="0">
                <a:solidFill>
                  <a:srgbClr val="E1711F"/>
                </a:solidFill>
                <a:latin typeface="Noto Sans CJK KR Bold"/>
                <a:cs typeface="Noto Sans CJK KR Bold"/>
              </a:rPr>
              <a:t>따수미텐트</a:t>
            </a:r>
            <a:endParaRPr sz="3800">
              <a:latin typeface="Noto Sans CJK KR Bold"/>
              <a:cs typeface="Noto Sans CJK KR Bold"/>
            </a:endParaRPr>
          </a:p>
          <a:p>
            <a:pPr marL="366395" marR="6350" indent="-354330" algn="r">
              <a:lnSpc>
                <a:spcPct val="154400"/>
              </a:lnSpc>
              <a:spcBef>
                <a:spcPts val="10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계절별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특성을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반영한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광고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전략을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통해 </a:t>
            </a:r>
            <a:r>
              <a:rPr sz="1500" b="0" spc="-110" dirty="0">
                <a:latin typeface="Noto Sans CJK KR Medium"/>
                <a:cs typeface="Noto Sans CJK KR Medium"/>
              </a:rPr>
              <a:t>제품의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인지도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향상과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증대에</a:t>
            </a:r>
            <a:endParaRPr sz="1500">
              <a:latin typeface="Noto Sans CJK KR Medium"/>
              <a:cs typeface="Noto Sans CJK KR Medium"/>
            </a:endParaRPr>
          </a:p>
          <a:p>
            <a:pPr marR="6350" algn="r">
              <a:lnSpc>
                <a:spcPct val="100000"/>
              </a:lnSpc>
              <a:spcBef>
                <a:spcPts val="980"/>
              </a:spcBef>
            </a:pP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34004"/>
            <a:ext cx="7164006" cy="529559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1201" y="3081591"/>
            <a:ext cx="7099198" cy="511244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479586"/>
            <a:ext cx="993140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20" dirty="0">
                <a:latin typeface="Noto Sans CJK KR Regular"/>
                <a:cs typeface="Noto Sans CJK KR Regular"/>
              </a:rPr>
              <a:t>플렉스쿡</a:t>
            </a:r>
            <a:endParaRPr sz="10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75" dirty="0">
                <a:latin typeface="Noto Sans CJK KR Regular"/>
                <a:cs typeface="Noto Sans CJK KR Regular"/>
              </a:rPr>
              <a:t>인덕션</a:t>
            </a:r>
            <a:r>
              <a:rPr sz="1000" spc="-90" dirty="0">
                <a:latin typeface="Noto Sans CJK KR Regular"/>
                <a:cs typeface="Noto Sans CJK KR Regular"/>
              </a:rPr>
              <a:t> </a:t>
            </a:r>
            <a:r>
              <a:rPr sz="1000" spc="-20" dirty="0">
                <a:latin typeface="Noto Sans CJK KR Regular"/>
                <a:cs typeface="Noto Sans CJK KR Regular"/>
              </a:rPr>
              <a:t>&amp;</a:t>
            </a:r>
            <a:r>
              <a:rPr sz="1000" spc="-85" dirty="0">
                <a:latin typeface="Noto Sans CJK KR Regular"/>
                <a:cs typeface="Noto Sans CJK KR Regular"/>
              </a:rPr>
              <a:t> 전기레인지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205880" y="2530386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latin typeface="Noto Sans CJK KR Regular"/>
                <a:cs typeface="Noto Sans CJK KR Regular"/>
              </a:rPr>
              <a:t>따수미텐트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그림 68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6F14B13-44A8-4DCA-EF2F-82A1CD4E3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499" y="490484"/>
            <a:ext cx="3326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55" dirty="0"/>
              <a:t> </a:t>
            </a:r>
            <a:r>
              <a:rPr spc="-204" dirty="0"/>
              <a:t>TV란?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6667" y="-6667"/>
            <a:ext cx="733425" cy="614680"/>
            <a:chOff x="-6667" y="-6667"/>
            <a:chExt cx="733425" cy="61468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8210" y="0"/>
                  </a:moveTo>
                  <a:lnTo>
                    <a:pt x="0" y="8210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39" h="104139">
                  <a:moveTo>
                    <a:pt x="103535" y="0"/>
                  </a:moveTo>
                  <a:lnTo>
                    <a:pt x="0" y="103534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99390" cy="199390"/>
            </a:xfrm>
            <a:custGeom>
              <a:avLst/>
              <a:gdLst/>
              <a:ahLst/>
              <a:cxnLst/>
              <a:rect l="l" t="t" r="r" b="b"/>
              <a:pathLst>
                <a:path w="199390" h="199390">
                  <a:moveTo>
                    <a:pt x="198857" y="0"/>
                  </a:moveTo>
                  <a:lnTo>
                    <a:pt x="0" y="198856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40">
                  <a:moveTo>
                    <a:pt x="294183" y="0"/>
                  </a:moveTo>
                  <a:lnTo>
                    <a:pt x="0" y="294182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523" y="0"/>
                  </a:moveTo>
                  <a:lnTo>
                    <a:pt x="0" y="389523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40">
                  <a:moveTo>
                    <a:pt x="484848" y="0"/>
                  </a:moveTo>
                  <a:lnTo>
                    <a:pt x="0" y="484848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580390" cy="580390"/>
            </a:xfrm>
            <a:custGeom>
              <a:avLst/>
              <a:gdLst/>
              <a:ahLst/>
              <a:cxnLst/>
              <a:rect l="l" t="t" r="r" b="b"/>
              <a:pathLst>
                <a:path w="580390" h="580390">
                  <a:moveTo>
                    <a:pt x="580193" y="0"/>
                  </a:moveTo>
                  <a:lnTo>
                    <a:pt x="0" y="580191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323" y="0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5" h="601345">
                  <a:moveTo>
                    <a:pt x="601195" y="0"/>
                  </a:moveTo>
                  <a:lnTo>
                    <a:pt x="0" y="601192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647" y="50841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5">
                  <a:moveTo>
                    <a:pt x="550353" y="0"/>
                  </a:moveTo>
                  <a:lnTo>
                    <a:pt x="0" y="550351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972" y="146165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455028" y="0"/>
                  </a:moveTo>
                  <a:lnTo>
                    <a:pt x="0" y="455026"/>
                  </a:lnTo>
                </a:path>
              </a:pathLst>
            </a:custGeom>
            <a:ln w="1333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294" y="24148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359706" y="0"/>
                  </a:moveTo>
                  <a:lnTo>
                    <a:pt x="0" y="359704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5639" y="336830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264361" y="0"/>
                  </a:moveTo>
                  <a:lnTo>
                    <a:pt x="0" y="264361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963" y="432154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5">
                  <a:moveTo>
                    <a:pt x="169038" y="0"/>
                  </a:moveTo>
                  <a:lnTo>
                    <a:pt x="0" y="169038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307" y="52749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693" y="0"/>
                  </a:moveTo>
                  <a:lnTo>
                    <a:pt x="0" y="73693"/>
                  </a:lnTo>
                </a:path>
              </a:pathLst>
            </a:custGeom>
            <a:ln w="1333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55873" y="0"/>
                  </a:moveTo>
                  <a:lnTo>
                    <a:pt x="0" y="55872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5">
                  <a:moveTo>
                    <a:pt x="151195" y="0"/>
                  </a:moveTo>
                  <a:lnTo>
                    <a:pt x="0" y="151195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0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46521" y="0"/>
                  </a:moveTo>
                  <a:lnTo>
                    <a:pt x="0" y="246520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5">
                  <a:moveTo>
                    <a:pt x="341858" y="0"/>
                  </a:moveTo>
                  <a:lnTo>
                    <a:pt x="0" y="341858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0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437186" y="0"/>
                  </a:moveTo>
                  <a:lnTo>
                    <a:pt x="0" y="437186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0"/>
              <a:ext cx="532765" cy="532765"/>
            </a:xfrm>
            <a:custGeom>
              <a:avLst/>
              <a:gdLst/>
              <a:ahLst/>
              <a:cxnLst/>
              <a:rect l="l" t="t" r="r" b="b"/>
              <a:pathLst>
                <a:path w="532765" h="532765">
                  <a:moveTo>
                    <a:pt x="532511" y="0"/>
                  </a:moveTo>
                  <a:lnTo>
                    <a:pt x="0" y="532511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661" y="0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5" h="601345">
                  <a:moveTo>
                    <a:pt x="601195" y="0"/>
                  </a:moveTo>
                  <a:lnTo>
                    <a:pt x="0" y="601192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984" y="3177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598016" y="0"/>
                  </a:moveTo>
                  <a:lnTo>
                    <a:pt x="0" y="598014"/>
                  </a:lnTo>
                </a:path>
              </a:pathLst>
            </a:custGeom>
            <a:ln w="1333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7310" y="985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502690" y="0"/>
                  </a:moveTo>
                  <a:lnTo>
                    <a:pt x="0" y="502688"/>
                  </a:lnTo>
                </a:path>
              </a:pathLst>
            </a:custGeom>
            <a:ln w="1333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632" y="193825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407368" y="0"/>
                  </a:moveTo>
                  <a:lnTo>
                    <a:pt x="0" y="407366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7977" y="289168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312023" y="0"/>
                  </a:moveTo>
                  <a:lnTo>
                    <a:pt x="0" y="312023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303" y="384495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70" h="217170">
                  <a:moveTo>
                    <a:pt x="216697" y="0"/>
                  </a:moveTo>
                  <a:lnTo>
                    <a:pt x="0" y="216697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8644" y="479836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121356" y="0"/>
                  </a:moveTo>
                  <a:lnTo>
                    <a:pt x="0" y="121355"/>
                  </a:lnTo>
                </a:path>
              </a:pathLst>
            </a:custGeom>
            <a:ln w="1333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3968" y="5751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26032" y="0"/>
                  </a:moveTo>
                  <a:lnTo>
                    <a:pt x="0" y="26032"/>
                  </a:lnTo>
                </a:path>
              </a:pathLst>
            </a:custGeom>
            <a:ln w="1333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5198" y="3481196"/>
            <a:ext cx="2944799" cy="29447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0401" y="3481196"/>
            <a:ext cx="2944787" cy="2944799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079995" y="3481196"/>
            <a:ext cx="12470739" cy="4050588"/>
            <a:chOff x="1079995" y="3481196"/>
            <a:chExt cx="12470739" cy="4050588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995" y="3481196"/>
              <a:ext cx="2944799" cy="29447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605604" y="3481199"/>
              <a:ext cx="2945130" cy="2945130"/>
            </a:xfrm>
            <a:custGeom>
              <a:avLst/>
              <a:gdLst/>
              <a:ahLst/>
              <a:cxnLst/>
              <a:rect l="l" t="t" r="r" b="b"/>
              <a:pathLst>
                <a:path w="2945130" h="2945129">
                  <a:moveTo>
                    <a:pt x="2584792" y="0"/>
                  </a:moveTo>
                  <a:lnTo>
                    <a:pt x="359994" y="0"/>
                  </a:lnTo>
                  <a:lnTo>
                    <a:pt x="151872" y="5624"/>
                  </a:lnTo>
                  <a:lnTo>
                    <a:pt x="44999" y="44999"/>
                  </a:lnTo>
                  <a:lnTo>
                    <a:pt x="5624" y="151872"/>
                  </a:lnTo>
                  <a:lnTo>
                    <a:pt x="0" y="359994"/>
                  </a:lnTo>
                  <a:lnTo>
                    <a:pt x="0" y="2584805"/>
                  </a:lnTo>
                  <a:lnTo>
                    <a:pt x="5624" y="2792927"/>
                  </a:lnTo>
                  <a:lnTo>
                    <a:pt x="44999" y="2899800"/>
                  </a:lnTo>
                  <a:lnTo>
                    <a:pt x="151872" y="2939174"/>
                  </a:lnTo>
                  <a:lnTo>
                    <a:pt x="359994" y="2944799"/>
                  </a:lnTo>
                  <a:lnTo>
                    <a:pt x="2584792" y="2944799"/>
                  </a:lnTo>
                  <a:lnTo>
                    <a:pt x="2792921" y="2939174"/>
                  </a:lnTo>
                  <a:lnTo>
                    <a:pt x="2899798" y="2899800"/>
                  </a:lnTo>
                  <a:lnTo>
                    <a:pt x="2939174" y="2792927"/>
                  </a:lnTo>
                  <a:lnTo>
                    <a:pt x="2944799" y="2584805"/>
                  </a:lnTo>
                  <a:lnTo>
                    <a:pt x="2944799" y="359994"/>
                  </a:lnTo>
                  <a:lnTo>
                    <a:pt x="2939174" y="151872"/>
                  </a:lnTo>
                  <a:lnTo>
                    <a:pt x="2899798" y="44999"/>
                  </a:lnTo>
                  <a:lnTo>
                    <a:pt x="2792921" y="5624"/>
                  </a:lnTo>
                  <a:lnTo>
                    <a:pt x="2584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5604" y="3692689"/>
              <a:ext cx="2944794" cy="252181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96003" y="6965999"/>
              <a:ext cx="8334375" cy="565785"/>
            </a:xfrm>
            <a:custGeom>
              <a:avLst/>
              <a:gdLst/>
              <a:ahLst/>
              <a:cxnLst/>
              <a:rect l="l" t="t" r="r" b="b"/>
              <a:pathLst>
                <a:path w="8334375" h="565784">
                  <a:moveTo>
                    <a:pt x="8261997" y="0"/>
                  </a:moveTo>
                  <a:lnTo>
                    <a:pt x="71996" y="0"/>
                  </a:lnTo>
                  <a:lnTo>
                    <a:pt x="30373" y="1124"/>
                  </a:lnTo>
                  <a:lnTo>
                    <a:pt x="8999" y="8999"/>
                  </a:lnTo>
                  <a:lnTo>
                    <a:pt x="1124" y="30373"/>
                  </a:lnTo>
                  <a:lnTo>
                    <a:pt x="0" y="71996"/>
                  </a:lnTo>
                  <a:lnTo>
                    <a:pt x="0" y="493204"/>
                  </a:lnTo>
                  <a:lnTo>
                    <a:pt x="1124" y="534827"/>
                  </a:lnTo>
                  <a:lnTo>
                    <a:pt x="8999" y="556201"/>
                  </a:lnTo>
                  <a:lnTo>
                    <a:pt x="30373" y="564075"/>
                  </a:lnTo>
                  <a:lnTo>
                    <a:pt x="71996" y="565200"/>
                  </a:lnTo>
                  <a:lnTo>
                    <a:pt x="8261997" y="565200"/>
                  </a:lnTo>
                  <a:lnTo>
                    <a:pt x="8303620" y="564075"/>
                  </a:lnTo>
                  <a:lnTo>
                    <a:pt x="8324994" y="556201"/>
                  </a:lnTo>
                  <a:lnTo>
                    <a:pt x="8332869" y="534827"/>
                  </a:lnTo>
                  <a:lnTo>
                    <a:pt x="8333994" y="493204"/>
                  </a:lnTo>
                  <a:lnTo>
                    <a:pt x="8333994" y="71996"/>
                  </a:lnTo>
                  <a:lnTo>
                    <a:pt x="8332869" y="30373"/>
                  </a:lnTo>
                  <a:lnTo>
                    <a:pt x="8324994" y="8999"/>
                  </a:lnTo>
                  <a:lnTo>
                    <a:pt x="8303620" y="1124"/>
                  </a:lnTo>
                  <a:lnTo>
                    <a:pt x="8261997" y="0"/>
                  </a:lnTo>
                  <a:close/>
                </a:path>
              </a:pathLst>
            </a:custGeom>
            <a:solidFill>
              <a:srgbClr val="E17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117595" y="6987590"/>
            <a:ext cx="8470900" cy="6985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172085" algn="ctr">
              <a:lnSpc>
                <a:spcPct val="100000"/>
              </a:lnSpc>
              <a:spcBef>
                <a:spcPts val="630"/>
              </a:spcBef>
            </a:pPr>
            <a:r>
              <a:rPr sz="2100" b="1" spc="-30" dirty="0">
                <a:solidFill>
                  <a:srgbClr val="FFFFFF"/>
                </a:solidFill>
                <a:latin typeface="Noto Sans CJK KR Bold"/>
                <a:cs typeface="Noto Sans CJK KR Bold"/>
              </a:rPr>
              <a:t>*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미디어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콘텐츠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Noto Sans CJK KR Bold"/>
                <a:cs typeface="Noto Sans CJK KR Bold"/>
              </a:rPr>
              <a:t>제공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Noto Sans CJK KR Bold"/>
                <a:cs typeface="Noto Sans CJK KR Bold"/>
              </a:rPr>
              <a:t>업체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Noto Sans CJK KR Bold"/>
                <a:cs typeface="Noto Sans CJK KR Bold"/>
              </a:rPr>
              <a:t>: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55" dirty="0">
                <a:solidFill>
                  <a:srgbClr val="FFFFFF"/>
                </a:solidFill>
                <a:latin typeface="Noto Sans CJK KR Bold"/>
                <a:cs typeface="Noto Sans CJK KR Bold"/>
              </a:rPr>
              <a:t>SBS,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MBC,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Noto Sans CJK KR Bold"/>
                <a:cs typeface="Noto Sans CJK KR Bold"/>
              </a:rPr>
              <a:t>CJ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E&amp;M,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45" dirty="0">
                <a:solidFill>
                  <a:srgbClr val="FFFFFF"/>
                </a:solidFill>
                <a:latin typeface="Noto Sans CJK KR Bold"/>
                <a:cs typeface="Noto Sans CJK KR Bold"/>
              </a:rPr>
              <a:t>E채널</a:t>
            </a:r>
            <a:r>
              <a:rPr sz="2100" b="1" spc="-19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Noto Sans CJK KR Bold"/>
                <a:cs typeface="Noto Sans CJK KR Bold"/>
              </a:rPr>
              <a:t>등</a:t>
            </a:r>
            <a:endParaRPr sz="2100">
              <a:latin typeface="Noto Sans CJK KR Bold"/>
              <a:cs typeface="Noto Sans CJK KR Bol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23603" y="2376001"/>
            <a:ext cx="10462895" cy="943610"/>
            <a:chOff x="1623603" y="2376001"/>
            <a:chExt cx="10462895" cy="943610"/>
          </a:xfrm>
        </p:grpSpPr>
        <p:sp>
          <p:nvSpPr>
            <p:cNvPr id="45" name="object 45"/>
            <p:cNvSpPr/>
            <p:nvPr/>
          </p:nvSpPr>
          <p:spPr>
            <a:xfrm>
              <a:off x="2552400" y="269820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50600" y="2699999"/>
              <a:ext cx="9529445" cy="0"/>
            </a:xfrm>
            <a:custGeom>
              <a:avLst/>
              <a:gdLst/>
              <a:ahLst/>
              <a:cxnLst/>
              <a:rect l="l" t="t" r="r" b="b"/>
              <a:pathLst>
                <a:path w="9529445">
                  <a:moveTo>
                    <a:pt x="0" y="0"/>
                  </a:moveTo>
                  <a:lnTo>
                    <a:pt x="952920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7599" y="269820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15199" y="2382351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02800" y="269820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077999" y="269820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23603" y="2970000"/>
              <a:ext cx="1858010" cy="349250"/>
            </a:xfrm>
            <a:custGeom>
              <a:avLst/>
              <a:gdLst/>
              <a:ahLst/>
              <a:cxnLst/>
              <a:rect l="l" t="t" r="r" b="b"/>
              <a:pathLst>
                <a:path w="1858010" h="349250">
                  <a:moveTo>
                    <a:pt x="1785594" y="0"/>
                  </a:moveTo>
                  <a:lnTo>
                    <a:pt x="71996" y="0"/>
                  </a:lnTo>
                  <a:lnTo>
                    <a:pt x="30373" y="1124"/>
                  </a:lnTo>
                  <a:lnTo>
                    <a:pt x="8999" y="8999"/>
                  </a:lnTo>
                  <a:lnTo>
                    <a:pt x="1124" y="30373"/>
                  </a:lnTo>
                  <a:lnTo>
                    <a:pt x="0" y="71996"/>
                  </a:lnTo>
                  <a:lnTo>
                    <a:pt x="0" y="277202"/>
                  </a:lnTo>
                  <a:lnTo>
                    <a:pt x="1124" y="318825"/>
                  </a:lnTo>
                  <a:lnTo>
                    <a:pt x="8999" y="340199"/>
                  </a:lnTo>
                  <a:lnTo>
                    <a:pt x="30373" y="348074"/>
                  </a:lnTo>
                  <a:lnTo>
                    <a:pt x="71996" y="349199"/>
                  </a:lnTo>
                  <a:lnTo>
                    <a:pt x="1785594" y="349199"/>
                  </a:lnTo>
                  <a:lnTo>
                    <a:pt x="1827217" y="348074"/>
                  </a:lnTo>
                  <a:lnTo>
                    <a:pt x="1848591" y="340199"/>
                  </a:lnTo>
                  <a:lnTo>
                    <a:pt x="1856465" y="318825"/>
                  </a:lnTo>
                  <a:lnTo>
                    <a:pt x="1857590" y="277202"/>
                  </a:lnTo>
                  <a:lnTo>
                    <a:pt x="1857590" y="71996"/>
                  </a:lnTo>
                  <a:lnTo>
                    <a:pt x="1856465" y="30373"/>
                  </a:lnTo>
                  <a:lnTo>
                    <a:pt x="1848591" y="8999"/>
                  </a:lnTo>
                  <a:lnTo>
                    <a:pt x="1827217" y="1124"/>
                  </a:lnTo>
                  <a:lnTo>
                    <a:pt x="1785594" y="0"/>
                  </a:lnTo>
                  <a:close/>
                </a:path>
              </a:pathLst>
            </a:custGeom>
            <a:solidFill>
              <a:srgbClr val="E17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539700" y="6426005"/>
            <a:ext cx="9551035" cy="542290"/>
            <a:chOff x="2539700" y="6426005"/>
            <a:chExt cx="9551035" cy="542290"/>
          </a:xfrm>
        </p:grpSpPr>
        <p:sp>
          <p:nvSpPr>
            <p:cNvPr id="53" name="object 53"/>
            <p:cNvSpPr/>
            <p:nvPr/>
          </p:nvSpPr>
          <p:spPr>
            <a:xfrm>
              <a:off x="12077999" y="6426005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09">
                  <a:moveTo>
                    <a:pt x="0" y="23219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50595" y="6656400"/>
              <a:ext cx="9529445" cy="0"/>
            </a:xfrm>
            <a:custGeom>
              <a:avLst/>
              <a:gdLst/>
              <a:ahLst/>
              <a:cxnLst/>
              <a:rect l="l" t="t" r="r" b="b"/>
              <a:pathLst>
                <a:path w="9529445">
                  <a:moveTo>
                    <a:pt x="9529203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24200" y="664370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4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52400" y="6426005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09">
                  <a:moveTo>
                    <a:pt x="0" y="23219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18001" y="6880606"/>
              <a:ext cx="212725" cy="85725"/>
            </a:xfrm>
            <a:custGeom>
              <a:avLst/>
              <a:gdLst/>
              <a:ahLst/>
              <a:cxnLst/>
              <a:rect l="l" t="t" r="r" b="b"/>
              <a:pathLst>
                <a:path w="212725" h="85725">
                  <a:moveTo>
                    <a:pt x="212394" y="0"/>
                  </a:moveTo>
                  <a:lnTo>
                    <a:pt x="0" y="0"/>
                  </a:lnTo>
                  <a:lnTo>
                    <a:pt x="106197" y="85394"/>
                  </a:lnTo>
                  <a:lnTo>
                    <a:pt x="2123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783468" y="3014689"/>
            <a:ext cx="152527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매거진</a:t>
            </a:r>
            <a:r>
              <a:rPr sz="165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130" dirty="0">
                <a:solidFill>
                  <a:srgbClr val="FFFFFF"/>
                </a:solidFill>
                <a:latin typeface="Noto Sans CJK KR Bold"/>
                <a:cs typeface="Noto Sans CJK KR Bold"/>
              </a:rPr>
              <a:t>TV설치사례</a:t>
            </a:r>
            <a:endParaRPr sz="1650">
              <a:latin typeface="Noto Sans CJK KR Bold"/>
              <a:cs typeface="Noto Sans CJK KR Bold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98804" y="2970000"/>
            <a:ext cx="1858010" cy="349250"/>
          </a:xfrm>
          <a:custGeom>
            <a:avLst/>
            <a:gdLst/>
            <a:ahLst/>
            <a:cxnLst/>
            <a:rect l="l" t="t" r="r" b="b"/>
            <a:pathLst>
              <a:path w="1858009" h="349250">
                <a:moveTo>
                  <a:pt x="1785594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77202"/>
                </a:lnTo>
                <a:lnTo>
                  <a:pt x="1124" y="318825"/>
                </a:lnTo>
                <a:lnTo>
                  <a:pt x="8999" y="340199"/>
                </a:lnTo>
                <a:lnTo>
                  <a:pt x="30373" y="348074"/>
                </a:lnTo>
                <a:lnTo>
                  <a:pt x="71996" y="349199"/>
                </a:lnTo>
                <a:lnTo>
                  <a:pt x="1785594" y="349199"/>
                </a:lnTo>
                <a:lnTo>
                  <a:pt x="1827217" y="348074"/>
                </a:lnTo>
                <a:lnTo>
                  <a:pt x="1848591" y="340199"/>
                </a:lnTo>
                <a:lnTo>
                  <a:pt x="1856465" y="318825"/>
                </a:lnTo>
                <a:lnTo>
                  <a:pt x="1857590" y="277202"/>
                </a:lnTo>
                <a:lnTo>
                  <a:pt x="1857590" y="71996"/>
                </a:lnTo>
                <a:lnTo>
                  <a:pt x="1856465" y="30373"/>
                </a:lnTo>
                <a:lnTo>
                  <a:pt x="1848591" y="8999"/>
                </a:lnTo>
                <a:lnTo>
                  <a:pt x="1827217" y="1124"/>
                </a:lnTo>
                <a:lnTo>
                  <a:pt x="1785594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958669" y="3014689"/>
            <a:ext cx="152527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매거진</a:t>
            </a:r>
            <a:r>
              <a:rPr sz="165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130" dirty="0">
                <a:solidFill>
                  <a:srgbClr val="FFFFFF"/>
                </a:solidFill>
                <a:latin typeface="Noto Sans CJK KR Bold"/>
                <a:cs typeface="Noto Sans CJK KR Bold"/>
              </a:rPr>
              <a:t>TV설치사례</a:t>
            </a:r>
            <a:endParaRPr sz="1650">
              <a:latin typeface="Noto Sans CJK KR Bold"/>
              <a:cs typeface="Noto Sans CJK KR Bold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74003" y="2970000"/>
            <a:ext cx="1858010" cy="349250"/>
          </a:xfrm>
          <a:custGeom>
            <a:avLst/>
            <a:gdLst/>
            <a:ahLst/>
            <a:cxnLst/>
            <a:rect l="l" t="t" r="r" b="b"/>
            <a:pathLst>
              <a:path w="1858009" h="349250">
                <a:moveTo>
                  <a:pt x="1785594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77202"/>
                </a:lnTo>
                <a:lnTo>
                  <a:pt x="1124" y="318825"/>
                </a:lnTo>
                <a:lnTo>
                  <a:pt x="8999" y="340199"/>
                </a:lnTo>
                <a:lnTo>
                  <a:pt x="30373" y="348074"/>
                </a:lnTo>
                <a:lnTo>
                  <a:pt x="71996" y="349199"/>
                </a:lnTo>
                <a:lnTo>
                  <a:pt x="1785594" y="349199"/>
                </a:lnTo>
                <a:lnTo>
                  <a:pt x="1827217" y="348074"/>
                </a:lnTo>
                <a:lnTo>
                  <a:pt x="1848591" y="340199"/>
                </a:lnTo>
                <a:lnTo>
                  <a:pt x="1856465" y="318825"/>
                </a:lnTo>
                <a:lnTo>
                  <a:pt x="1857590" y="277202"/>
                </a:lnTo>
                <a:lnTo>
                  <a:pt x="1857590" y="71996"/>
                </a:lnTo>
                <a:lnTo>
                  <a:pt x="1856465" y="30373"/>
                </a:lnTo>
                <a:lnTo>
                  <a:pt x="1848591" y="8999"/>
                </a:lnTo>
                <a:lnTo>
                  <a:pt x="1827217" y="1124"/>
                </a:lnTo>
                <a:lnTo>
                  <a:pt x="1785594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133868" y="3014689"/>
            <a:ext cx="152527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매거진</a:t>
            </a:r>
            <a:r>
              <a:rPr sz="165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130" dirty="0">
                <a:solidFill>
                  <a:srgbClr val="FFFFFF"/>
                </a:solidFill>
                <a:latin typeface="Noto Sans CJK KR Bold"/>
                <a:cs typeface="Noto Sans CJK KR Bold"/>
              </a:rPr>
              <a:t>TV설치사례</a:t>
            </a:r>
            <a:endParaRPr sz="1650">
              <a:latin typeface="Noto Sans CJK KR Bold"/>
              <a:cs typeface="Noto Sans CJK KR Bold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149203" y="2970000"/>
            <a:ext cx="1858010" cy="349250"/>
          </a:xfrm>
          <a:custGeom>
            <a:avLst/>
            <a:gdLst/>
            <a:ahLst/>
            <a:cxnLst/>
            <a:rect l="l" t="t" r="r" b="b"/>
            <a:pathLst>
              <a:path w="1858009" h="349250">
                <a:moveTo>
                  <a:pt x="1785594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77202"/>
                </a:lnTo>
                <a:lnTo>
                  <a:pt x="1124" y="318825"/>
                </a:lnTo>
                <a:lnTo>
                  <a:pt x="8999" y="340199"/>
                </a:lnTo>
                <a:lnTo>
                  <a:pt x="30373" y="348074"/>
                </a:lnTo>
                <a:lnTo>
                  <a:pt x="71996" y="349199"/>
                </a:lnTo>
                <a:lnTo>
                  <a:pt x="1785594" y="349199"/>
                </a:lnTo>
                <a:lnTo>
                  <a:pt x="1827217" y="348074"/>
                </a:lnTo>
                <a:lnTo>
                  <a:pt x="1848591" y="340199"/>
                </a:lnTo>
                <a:lnTo>
                  <a:pt x="1856465" y="318825"/>
                </a:lnTo>
                <a:lnTo>
                  <a:pt x="1857590" y="277202"/>
                </a:lnTo>
                <a:lnTo>
                  <a:pt x="1857590" y="71996"/>
                </a:lnTo>
                <a:lnTo>
                  <a:pt x="1856465" y="30373"/>
                </a:lnTo>
                <a:lnTo>
                  <a:pt x="1848591" y="8999"/>
                </a:lnTo>
                <a:lnTo>
                  <a:pt x="1827217" y="1124"/>
                </a:lnTo>
                <a:lnTo>
                  <a:pt x="1785594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510163" y="3014689"/>
            <a:ext cx="112331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미디어</a:t>
            </a:r>
            <a:r>
              <a:rPr sz="1650" b="1" spc="-15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114" dirty="0">
                <a:solidFill>
                  <a:srgbClr val="FFFFFF"/>
                </a:solidFill>
                <a:latin typeface="Noto Sans CJK KR Bold"/>
                <a:cs typeface="Noto Sans CJK KR Bold"/>
              </a:rPr>
              <a:t>콘텐츠</a:t>
            </a:r>
            <a:endParaRPr sz="1650">
              <a:latin typeface="Noto Sans CJK KR Bold"/>
              <a:cs typeface="Noto Sans CJK KR Bold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44394" y="2608262"/>
            <a:ext cx="9740265" cy="361950"/>
          </a:xfrm>
          <a:custGeom>
            <a:avLst/>
            <a:gdLst/>
            <a:ahLst/>
            <a:cxnLst/>
            <a:rect l="l" t="t" r="r" b="b"/>
            <a:pathLst>
              <a:path w="9740265" h="361950">
                <a:moveTo>
                  <a:pt x="212394" y="276352"/>
                </a:moveTo>
                <a:lnTo>
                  <a:pt x="0" y="276352"/>
                </a:lnTo>
                <a:lnTo>
                  <a:pt x="106197" y="361746"/>
                </a:lnTo>
                <a:lnTo>
                  <a:pt x="212394" y="276352"/>
                </a:lnTo>
                <a:close/>
              </a:path>
              <a:path w="9740265" h="361950">
                <a:moveTo>
                  <a:pt x="3389401" y="276352"/>
                </a:moveTo>
                <a:lnTo>
                  <a:pt x="3177006" y="276352"/>
                </a:lnTo>
                <a:lnTo>
                  <a:pt x="3283204" y="361746"/>
                </a:lnTo>
                <a:lnTo>
                  <a:pt x="3389401" y="276352"/>
                </a:lnTo>
                <a:close/>
              </a:path>
              <a:path w="9740265" h="361950">
                <a:moveTo>
                  <a:pt x="4977003" y="0"/>
                </a:moveTo>
                <a:lnTo>
                  <a:pt x="4764608" y="0"/>
                </a:lnTo>
                <a:lnTo>
                  <a:pt x="4870805" y="85394"/>
                </a:lnTo>
                <a:lnTo>
                  <a:pt x="4977003" y="0"/>
                </a:lnTo>
                <a:close/>
              </a:path>
              <a:path w="9740265" h="361950">
                <a:moveTo>
                  <a:pt x="6566395" y="276352"/>
                </a:moveTo>
                <a:lnTo>
                  <a:pt x="6354000" y="276352"/>
                </a:lnTo>
                <a:lnTo>
                  <a:pt x="6460198" y="361746"/>
                </a:lnTo>
                <a:lnTo>
                  <a:pt x="6566395" y="276352"/>
                </a:lnTo>
                <a:close/>
              </a:path>
              <a:path w="9740265" h="361950">
                <a:moveTo>
                  <a:pt x="9739795" y="276352"/>
                </a:moveTo>
                <a:lnTo>
                  <a:pt x="9527400" y="276352"/>
                </a:lnTo>
                <a:lnTo>
                  <a:pt x="9633598" y="361746"/>
                </a:lnTo>
                <a:lnTo>
                  <a:pt x="9739795" y="276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46197" y="1195209"/>
            <a:ext cx="9738360" cy="1188085"/>
          </a:xfrm>
          <a:prstGeom prst="rect">
            <a:avLst/>
          </a:prstGeom>
          <a:solidFill>
            <a:srgbClr val="FFFFFF">
              <a:alpha val="9999"/>
            </a:srgbClr>
          </a:solidFill>
        </p:spPr>
        <p:txBody>
          <a:bodyPr vert="horz" wrap="square" lIns="0" tIns="77470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610"/>
              </a:spcBef>
            </a:pPr>
            <a:r>
              <a:rPr sz="1650" b="0" spc="-12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20~40대</a:t>
            </a:r>
            <a:r>
              <a:rPr sz="1650" b="0" spc="-14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여성이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주요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타겟인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고급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헤어샵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경대에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설치하는</a:t>
            </a:r>
            <a:r>
              <a:rPr sz="1650" b="0" spc="-14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태블릿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기반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영상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매체</a:t>
            </a:r>
            <a:endParaRPr sz="1650">
              <a:latin typeface="Noto Sans CJK KR Medium"/>
              <a:cs typeface="Noto Sans CJK KR Medium"/>
            </a:endParaRPr>
          </a:p>
          <a:p>
            <a:pPr marL="206375" marR="214629" algn="ctr">
              <a:lnSpc>
                <a:spcPct val="140400"/>
              </a:lnSpc>
            </a:pP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부착된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단말기에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2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영상(광고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포함)과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매장홍보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콘텐츠를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매주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2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업데이트,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고객에게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흥미로운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정보를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제공하는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프리미엄</a:t>
            </a:r>
            <a:r>
              <a:rPr sz="1650" b="0" spc="-13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9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매체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평균</a:t>
            </a:r>
            <a:r>
              <a:rPr sz="1650" b="0" spc="-14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약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2시간의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헤어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관리를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받는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동안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고객의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시선을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2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반강제적으로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사로잡는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프리미엄</a:t>
            </a:r>
            <a:r>
              <a:rPr sz="1650" b="0" spc="-140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solidFill>
                  <a:srgbClr val="E1711F"/>
                </a:solidFill>
                <a:latin typeface="Noto Sans CJK KR Medium"/>
                <a:cs typeface="Noto Sans CJK KR Medium"/>
              </a:rPr>
              <a:t>광고매체입니다.</a:t>
            </a:r>
            <a:endParaRPr sz="1650">
              <a:latin typeface="Noto Sans CJK KR Medium"/>
              <a:cs typeface="Noto Sans CJK KR Medium"/>
            </a:endParaRPr>
          </a:p>
        </p:txBody>
      </p:sp>
      <p:pic>
        <p:nvPicPr>
          <p:cNvPr id="67" name="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01</a:t>
            </a:r>
            <a:endParaRPr sz="2200">
              <a:latin typeface="DINPro-Regular"/>
              <a:cs typeface="DINPro-Regular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D726AB77-4B66-4F42-0CD6-D61C2418E1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도루코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4950460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3575">
              <a:lnSpc>
                <a:spcPct val="154400"/>
              </a:lnSpc>
              <a:spcBef>
                <a:spcPts val="100"/>
              </a:spcBef>
            </a:pPr>
            <a:r>
              <a:rPr sz="1500" b="0" spc="-120" dirty="0">
                <a:latin typeface="Noto Sans CJK KR Medium"/>
                <a:cs typeface="Noto Sans CJK KR Medium"/>
              </a:rPr>
              <a:t>도루코의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주방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용품을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광고하여 </a:t>
            </a:r>
            <a:r>
              <a:rPr sz="1500" b="0" spc="-125" dirty="0">
                <a:latin typeface="Noto Sans CJK KR Medium"/>
                <a:cs typeface="Noto Sans CJK KR Medium"/>
              </a:rPr>
              <a:t>고객들에게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효과적으로 </a:t>
            </a:r>
            <a:r>
              <a:rPr sz="1500" b="0" spc="-140" dirty="0">
                <a:latin typeface="Noto Sans CJK KR Medium"/>
                <a:cs typeface="Noto Sans CJK KR Medium"/>
              </a:rPr>
              <a:t>인식시키고,</a:t>
            </a:r>
            <a:endParaRPr sz="150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500" b="0" spc="-125" dirty="0">
                <a:latin typeface="Noto Sans CJK KR Medium"/>
                <a:cs typeface="Noto Sans CJK KR Medium"/>
              </a:rPr>
              <a:t>매거진TV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제휴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미용실에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공급하여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제품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홍보에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92659" y="490484"/>
            <a:ext cx="306133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2764">
              <a:lnSpc>
                <a:spcPct val="100000"/>
              </a:lnSpc>
              <a:spcBef>
                <a:spcPts val="100"/>
              </a:spcBef>
            </a:pPr>
            <a:r>
              <a:rPr sz="3800" b="1" spc="-285" dirty="0">
                <a:solidFill>
                  <a:srgbClr val="E1711F"/>
                </a:solidFill>
                <a:latin typeface="Noto Sans CJK KR Bold"/>
                <a:cs typeface="Noto Sans CJK KR Bold"/>
              </a:rPr>
              <a:t>코지마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356235" algn="r">
              <a:lnSpc>
                <a:spcPct val="154400"/>
              </a:lnSpc>
              <a:spcBef>
                <a:spcPts val="1000"/>
              </a:spcBef>
            </a:pPr>
            <a:r>
              <a:rPr sz="1500" b="0" spc="-130" dirty="0">
                <a:latin typeface="Noto Sans CJK KR Medium"/>
                <a:cs typeface="Noto Sans CJK KR Medium"/>
              </a:rPr>
              <a:t>매거진TV에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14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송출하여</a:t>
            </a:r>
            <a:r>
              <a:rPr sz="1500" b="0" spc="-114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브랜드의</a:t>
            </a:r>
            <a:r>
              <a:rPr sz="1500" b="0" spc="50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고급스러움을고객들에게</a:t>
            </a:r>
            <a:r>
              <a:rPr sz="1500" b="0" spc="-65" dirty="0">
                <a:latin typeface="Noto Sans CJK KR Medium"/>
                <a:cs typeface="Noto Sans CJK KR Medium"/>
              </a:rPr>
              <a:t> </a:t>
            </a:r>
            <a:r>
              <a:rPr sz="1500" b="0" spc="-10" dirty="0">
                <a:latin typeface="Noto Sans CJK KR Medium"/>
                <a:cs typeface="Noto Sans CJK KR Medium"/>
              </a:rPr>
              <a:t>각인시키고 </a:t>
            </a:r>
            <a:r>
              <a:rPr sz="1500" b="0" spc="-120" dirty="0">
                <a:latin typeface="Noto Sans CJK KR Medium"/>
                <a:cs typeface="Noto Sans CJK KR Medium"/>
              </a:rPr>
              <a:t>입소문을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통한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증가에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8389"/>
            <a:ext cx="7265682" cy="537121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996" y="2282405"/>
            <a:ext cx="7034403" cy="578345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530386"/>
            <a:ext cx="446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마이쉐프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19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311049" y="2530386"/>
            <a:ext cx="446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안마의자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골프존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349186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골프의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인기가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한창일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85" dirty="0">
                <a:latin typeface="Noto Sans CJK KR Medium"/>
                <a:cs typeface="Noto Sans CJK KR Medium"/>
              </a:rPr>
              <a:t>때,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스크린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골프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통해 </a:t>
            </a:r>
            <a:r>
              <a:rPr sz="1500" b="0" spc="-110" dirty="0">
                <a:latin typeface="Noto Sans CJK KR Medium"/>
                <a:cs typeface="Noto Sans CJK KR Medium"/>
              </a:rPr>
              <a:t>매출을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극대화하고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유행을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0" dirty="0">
                <a:latin typeface="Noto Sans CJK KR Medium"/>
                <a:cs typeface="Noto Sans CJK KR Medium"/>
              </a:rPr>
              <a:t>선도했습니다.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07869" y="490484"/>
            <a:ext cx="4046220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6170">
              <a:lnSpc>
                <a:spcPct val="100000"/>
              </a:lnSpc>
              <a:spcBef>
                <a:spcPts val="100"/>
              </a:spcBef>
            </a:pPr>
            <a:r>
              <a:rPr sz="3800" b="1" spc="-280" dirty="0">
                <a:solidFill>
                  <a:srgbClr val="E1711F"/>
                </a:solidFill>
                <a:latin typeface="Noto Sans CJK KR Bold"/>
                <a:cs typeface="Noto Sans CJK KR Bold"/>
              </a:rPr>
              <a:t>플로리아</a:t>
            </a:r>
            <a:endParaRPr sz="3800">
              <a:latin typeface="Noto Sans CJK KR Bold"/>
              <a:cs typeface="Noto Sans CJK KR Bold"/>
            </a:endParaRPr>
          </a:p>
          <a:p>
            <a:pPr marL="12700" marR="6350" indent="1853564">
              <a:lnSpc>
                <a:spcPct val="154400"/>
              </a:lnSpc>
              <a:spcBef>
                <a:spcPts val="1000"/>
              </a:spcBef>
            </a:pPr>
            <a:r>
              <a:rPr sz="1500" b="0" spc="-120" dirty="0">
                <a:latin typeface="Noto Sans CJK KR Medium"/>
                <a:cs typeface="Noto Sans CJK KR Medium"/>
              </a:rPr>
              <a:t>아이들을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위한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45" dirty="0">
                <a:latin typeface="Noto Sans CJK KR Medium"/>
                <a:cs typeface="Noto Sans CJK KR Medium"/>
              </a:rPr>
              <a:t>광고하여</a:t>
            </a:r>
            <a:r>
              <a:rPr sz="1500" b="0" spc="-35" dirty="0">
                <a:latin typeface="Noto Sans CJK KR Medium"/>
                <a:cs typeface="Noto Sans CJK KR Medium"/>
              </a:rPr>
              <a:t> 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연령층인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여성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고객들에게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효과적으로 </a:t>
            </a:r>
            <a:r>
              <a:rPr sz="1500" b="0" spc="-140" dirty="0">
                <a:latin typeface="Noto Sans CJK KR Medium"/>
                <a:cs typeface="Noto Sans CJK KR Medium"/>
              </a:rPr>
              <a:t>홍보하였습니다.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5995"/>
            <a:ext cx="7265682" cy="603360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0233" y="2083155"/>
            <a:ext cx="6920166" cy="614644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260386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latin typeface="Noto Sans CJK KR Regular"/>
                <a:cs typeface="Noto Sans CJK KR Regular"/>
              </a:rPr>
              <a:t>스크린골프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311049" y="2260386"/>
            <a:ext cx="446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안심매트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스케쳐스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6499" y="1196658"/>
            <a:ext cx="2669540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여성을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타겟하는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20" dirty="0">
                <a:latin typeface="Noto Sans CJK KR Medium"/>
                <a:cs typeface="Noto Sans CJK KR Medium"/>
              </a:rPr>
              <a:t>송출하여 </a:t>
            </a:r>
            <a:r>
              <a:rPr sz="1500" b="0" spc="-120" dirty="0">
                <a:latin typeface="Noto Sans CJK KR Medium"/>
                <a:cs typeface="Noto Sans CJK KR Medium"/>
              </a:rPr>
              <a:t>신제품을</a:t>
            </a:r>
            <a:r>
              <a:rPr sz="1500" b="0" spc="-125" dirty="0">
                <a:latin typeface="Noto Sans CJK KR Medium"/>
                <a:cs typeface="Noto Sans CJK KR Medium"/>
              </a:rPr>
              <a:t> 효과적으로 </a:t>
            </a:r>
            <a:r>
              <a:rPr sz="1500" b="0" spc="-140" dirty="0">
                <a:latin typeface="Noto Sans CJK KR Medium"/>
                <a:cs typeface="Noto Sans CJK KR Medium"/>
              </a:rPr>
              <a:t>홍보하였습니다.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3831" y="490484"/>
            <a:ext cx="5420360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8765">
              <a:lnSpc>
                <a:spcPct val="100000"/>
              </a:lnSpc>
              <a:spcBef>
                <a:spcPts val="100"/>
              </a:spcBef>
            </a:pPr>
            <a:r>
              <a:rPr sz="3800" b="1" spc="-215" dirty="0">
                <a:solidFill>
                  <a:srgbClr val="E1711F"/>
                </a:solidFill>
                <a:latin typeface="Noto Sans CJK KR Bold"/>
                <a:cs typeface="Noto Sans CJK KR Bold"/>
              </a:rPr>
              <a:t>올리비아</a:t>
            </a:r>
            <a:r>
              <a:rPr sz="3800" b="1" spc="-185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3800" b="1" spc="-285" dirty="0">
                <a:solidFill>
                  <a:srgbClr val="E1711F"/>
                </a:solidFill>
                <a:latin typeface="Noto Sans CJK KR Bold"/>
                <a:cs typeface="Noto Sans CJK KR Bold"/>
              </a:rPr>
              <a:t>로렌</a:t>
            </a:r>
            <a:endParaRPr sz="3800">
              <a:latin typeface="Noto Sans CJK KR Bold"/>
              <a:cs typeface="Noto Sans CJK KR Bold"/>
            </a:endParaRPr>
          </a:p>
          <a:p>
            <a:pPr marR="6350" algn="r">
              <a:lnSpc>
                <a:spcPct val="100000"/>
              </a:lnSpc>
              <a:spcBef>
                <a:spcPts val="19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여성을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타겟으로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한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광고를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매거진TV에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송출하여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주요</a:t>
            </a:r>
            <a:r>
              <a:rPr sz="1500" b="0" spc="-125" dirty="0">
                <a:latin typeface="Noto Sans CJK KR Medium"/>
                <a:cs typeface="Noto Sans CJK KR Medium"/>
              </a:rPr>
              <a:t> 시청층에게 </a:t>
            </a:r>
            <a:r>
              <a:rPr sz="1500" b="0" spc="-110" dirty="0">
                <a:latin typeface="Noto Sans CJK KR Medium"/>
                <a:cs typeface="Noto Sans CJK KR Medium"/>
              </a:rPr>
              <a:t>효과적으로</a:t>
            </a:r>
            <a:endParaRPr sz="1500">
              <a:latin typeface="Noto Sans CJK KR Medium"/>
              <a:cs typeface="Noto Sans CJK KR Medium"/>
            </a:endParaRPr>
          </a:p>
          <a:p>
            <a:pPr marR="6350" algn="r">
              <a:lnSpc>
                <a:spcPct val="100000"/>
              </a:lnSpc>
              <a:spcBef>
                <a:spcPts val="98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제품을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130" dirty="0">
                <a:latin typeface="Noto Sans CJK KR Medium"/>
                <a:cs typeface="Noto Sans CJK KR Medium"/>
              </a:rPr>
              <a:t>인식시키고,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판매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매출</a:t>
            </a:r>
            <a:r>
              <a:rPr sz="1500" b="0" spc="-12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증대에</a:t>
            </a:r>
            <a:r>
              <a:rPr sz="1500" b="0" spc="-125" dirty="0">
                <a:latin typeface="Noto Sans CJK KR Medium"/>
                <a:cs typeface="Noto Sans CJK KR Medium"/>
              </a:rPr>
              <a:t> </a:t>
            </a:r>
            <a:r>
              <a:rPr sz="1500" b="0" spc="-30" dirty="0">
                <a:latin typeface="Noto Sans CJK KR Medium"/>
                <a:cs typeface="Noto Sans CJK KR Medium"/>
              </a:rPr>
              <a:t>기여하였습니다.</a:t>
            </a:r>
            <a:endParaRPr sz="1500">
              <a:latin typeface="Noto Sans CJK KR Medium"/>
              <a:cs typeface="Noto Sans CJK KR Medium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097"/>
            <a:ext cx="7265682" cy="592550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0233" y="2238362"/>
            <a:ext cx="6920166" cy="599123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76499" y="2260386"/>
            <a:ext cx="340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Noto Sans CJK KR Regular"/>
                <a:cs typeface="Noto Sans CJK KR Regular"/>
              </a:rPr>
              <a:t>고워크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166053" y="2209586"/>
            <a:ext cx="59118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33300"/>
              </a:lnSpc>
              <a:spcBef>
                <a:spcPts val="100"/>
              </a:spcBef>
            </a:pPr>
            <a:r>
              <a:rPr sz="1000" spc="-110" dirty="0">
                <a:latin typeface="Noto Sans CJK KR Regular"/>
                <a:cs typeface="Noto Sans CJK KR Regular"/>
              </a:rPr>
              <a:t>여성의류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80" dirty="0">
                <a:latin typeface="Noto Sans CJK KR Regular"/>
                <a:cs typeface="Noto Sans CJK KR Regular"/>
              </a:rPr>
              <a:t>10주년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114" dirty="0">
                <a:latin typeface="Noto Sans CJK KR Regular"/>
                <a:cs typeface="Noto Sans CJK KR Regular"/>
              </a:rPr>
              <a:t>광고</a:t>
            </a:r>
            <a:endParaRPr sz="10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공연예술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499" y="1196658"/>
            <a:ext cx="624903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05" dirty="0">
                <a:latin typeface="Noto Sans CJK KR Medium"/>
                <a:cs typeface="Noto Sans CJK KR Medium"/>
              </a:rPr>
              <a:t>영화,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뮤지컬,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전시회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latin typeface="Noto Sans CJK KR Medium"/>
                <a:cs typeface="Noto Sans CJK KR Medium"/>
              </a:rPr>
              <a:t>등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다양한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장르의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작품들을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상영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전과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상영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중에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latin typeface="Noto Sans CJK KR Medium"/>
                <a:cs typeface="Noto Sans CJK KR Medium"/>
              </a:rPr>
              <a:t>지속적으로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노출시켜 </a:t>
            </a:r>
            <a:r>
              <a:rPr sz="1500" b="0" spc="-125" dirty="0">
                <a:latin typeface="Noto Sans CJK KR Medium"/>
                <a:cs typeface="Noto Sans CJK KR Medium"/>
              </a:rPr>
              <a:t>고객들에게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미리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05" dirty="0">
                <a:latin typeface="Noto Sans CJK KR Medium"/>
                <a:cs typeface="Noto Sans CJK KR Medium"/>
              </a:rPr>
              <a:t>소개,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작품의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인지도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향상에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0" dirty="0">
                <a:latin typeface="Noto Sans CJK KR Medium"/>
                <a:cs typeface="Noto Sans CJK KR Medium"/>
              </a:rPr>
              <a:t>기여했습니다.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499" y="2229297"/>
            <a:ext cx="918210" cy="36633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spc="-25" dirty="0">
                <a:solidFill>
                  <a:srgbClr val="E1711F"/>
                </a:solidFill>
                <a:latin typeface="Noto Sans CJK KR Bold"/>
                <a:cs typeface="Noto Sans CJK KR Bold"/>
              </a:rPr>
              <a:t>영화</a:t>
            </a:r>
            <a:endParaRPr sz="12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스파이더맨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홈커밍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226060">
              <a:lnSpc>
                <a:spcPct val="133300"/>
              </a:lnSpc>
            </a:pPr>
            <a:r>
              <a:rPr sz="1000" spc="-20" dirty="0">
                <a:latin typeface="Noto Sans CJK KR Regular"/>
                <a:cs typeface="Noto Sans CJK KR Regular"/>
              </a:rPr>
              <a:t>청년경찰 </a:t>
            </a:r>
            <a:r>
              <a:rPr sz="1000" spc="-80" dirty="0">
                <a:latin typeface="Noto Sans CJK KR Regular"/>
                <a:cs typeface="Noto Sans CJK KR Regular"/>
              </a:rPr>
              <a:t>50가지</a:t>
            </a:r>
            <a:r>
              <a:rPr sz="1000" spc="-65" dirty="0">
                <a:latin typeface="Noto Sans CJK KR Regular"/>
                <a:cs typeface="Noto Sans CJK KR Regular"/>
              </a:rPr>
              <a:t> </a:t>
            </a:r>
            <a:r>
              <a:rPr sz="1000" spc="-110" dirty="0">
                <a:latin typeface="Noto Sans CJK KR Regular"/>
                <a:cs typeface="Noto Sans CJK KR Regular"/>
              </a:rPr>
              <a:t>그림자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가려진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35" dirty="0">
                <a:latin typeface="Noto Sans CJK KR Regular"/>
                <a:cs typeface="Noto Sans CJK KR Regular"/>
              </a:rPr>
              <a:t>시간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강철비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군함도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그날의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70" dirty="0">
                <a:latin typeface="Noto Sans CJK KR Regular"/>
                <a:cs typeface="Noto Sans CJK KR Regular"/>
              </a:rPr>
              <a:t>분위기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꾼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33300"/>
              </a:lnSpc>
            </a:pPr>
            <a:r>
              <a:rPr sz="1000" spc="-80" dirty="0">
                <a:latin typeface="Noto Sans CJK KR Regular"/>
                <a:cs typeface="Noto Sans CJK KR Regular"/>
              </a:rPr>
              <a:t>나의사랑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나의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110" dirty="0">
                <a:latin typeface="Noto Sans CJK KR Regular"/>
                <a:cs typeface="Noto Sans CJK KR Regular"/>
              </a:rPr>
              <a:t>신부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드래곤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10" dirty="0">
                <a:latin typeface="Noto Sans CJK KR Regular"/>
                <a:cs typeface="Noto Sans CJK KR Regular"/>
              </a:rPr>
              <a:t>길들이기2 </a:t>
            </a:r>
            <a:r>
              <a:rPr sz="1000" spc="-25" dirty="0">
                <a:latin typeface="Noto Sans CJK KR Regular"/>
                <a:cs typeface="Noto Sans CJK KR Regular"/>
              </a:rPr>
              <a:t>리얼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30480">
              <a:lnSpc>
                <a:spcPct val="133300"/>
              </a:lnSpc>
            </a:pPr>
            <a:r>
              <a:rPr sz="1000" spc="-65" dirty="0">
                <a:latin typeface="Noto Sans CJK KR Regular"/>
                <a:cs typeface="Noto Sans CJK KR Regular"/>
              </a:rPr>
              <a:t>봉이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김선달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목격자</a:t>
            </a:r>
            <a:r>
              <a:rPr sz="1000" spc="-10" dirty="0">
                <a:latin typeface="Noto Sans CJK KR Regular"/>
                <a:cs typeface="Noto Sans CJK KR Regular"/>
              </a:rPr>
              <a:t> 바람바람바람 차이나타운 </a:t>
            </a:r>
            <a:r>
              <a:rPr sz="1000" spc="-80" dirty="0">
                <a:latin typeface="Noto Sans CJK KR Regular"/>
                <a:cs typeface="Noto Sans CJK KR Regular"/>
              </a:rPr>
              <a:t>임금님의 </a:t>
            </a:r>
            <a:r>
              <a:rPr sz="1000" spc="-105" dirty="0">
                <a:latin typeface="Noto Sans CJK KR Regular"/>
                <a:cs typeface="Noto Sans CJK KR Regular"/>
              </a:rPr>
              <a:t>사건수첩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85" dirty="0">
                <a:latin typeface="Noto Sans CJK KR Regular"/>
                <a:cs typeface="Noto Sans CJK KR Regular"/>
              </a:rPr>
              <a:t>성난변호사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4499" y="2229297"/>
            <a:ext cx="1022985" cy="36633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spc="-25" dirty="0">
                <a:solidFill>
                  <a:srgbClr val="E1711F"/>
                </a:solidFill>
                <a:latin typeface="Noto Sans CJK KR Bold"/>
                <a:cs typeface="Noto Sans CJK KR Bold"/>
              </a:rPr>
              <a:t>뮤지컬</a:t>
            </a:r>
            <a:endParaRPr sz="12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-25" dirty="0">
                <a:latin typeface="Noto Sans CJK KR Regular"/>
                <a:cs typeface="Noto Sans CJK KR Regular"/>
              </a:rPr>
              <a:t>베토벤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476250">
              <a:lnSpc>
                <a:spcPct val="133300"/>
              </a:lnSpc>
            </a:pPr>
            <a:r>
              <a:rPr sz="1000" spc="-20" dirty="0">
                <a:latin typeface="Noto Sans CJK KR Regular"/>
                <a:cs typeface="Noto Sans CJK KR Regular"/>
              </a:rPr>
              <a:t>엘리자벳 </a:t>
            </a:r>
            <a:r>
              <a:rPr sz="1000" spc="-105" dirty="0">
                <a:latin typeface="Noto Sans CJK KR Regular"/>
                <a:cs typeface="Noto Sans CJK KR Regular"/>
              </a:rPr>
              <a:t>엑스칼리버</a:t>
            </a:r>
            <a:r>
              <a:rPr sz="1000" spc="-20" dirty="0">
                <a:latin typeface="Noto Sans CJK KR Regular"/>
                <a:cs typeface="Noto Sans CJK KR Regular"/>
              </a:rPr>
              <a:t> 마타하리 웃는남자 모차르트 </a:t>
            </a:r>
            <a:r>
              <a:rPr sz="1000" spc="-25" dirty="0">
                <a:latin typeface="Noto Sans CJK KR Regular"/>
                <a:cs typeface="Noto Sans CJK KR Regular"/>
              </a:rPr>
              <a:t>듀엣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33300"/>
              </a:lnSpc>
            </a:pPr>
            <a:r>
              <a:rPr sz="1000" spc="-75" dirty="0">
                <a:latin typeface="Noto Sans CJK KR Regular"/>
                <a:cs typeface="Noto Sans CJK KR Regular"/>
              </a:rPr>
              <a:t>바람과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함께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105" dirty="0">
                <a:latin typeface="Noto Sans CJK KR Regular"/>
                <a:cs typeface="Noto Sans CJK KR Regular"/>
              </a:rPr>
              <a:t>사라지다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벽을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65" dirty="0">
                <a:latin typeface="Noto Sans CJK KR Regular"/>
                <a:cs typeface="Noto Sans CJK KR Regular"/>
              </a:rPr>
              <a:t>뚫는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남자</a:t>
            </a:r>
            <a:r>
              <a:rPr sz="1000" spc="500" dirty="0">
                <a:latin typeface="Noto Sans CJK KR Regular"/>
                <a:cs typeface="Noto Sans CJK KR Regular"/>
              </a:rPr>
              <a:t>  </a:t>
            </a:r>
            <a:r>
              <a:rPr sz="1000" spc="-25" dirty="0">
                <a:latin typeface="Noto Sans CJK KR Regular"/>
                <a:cs typeface="Noto Sans CJK KR Regular"/>
              </a:rPr>
              <a:t>영웅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146685">
              <a:lnSpc>
                <a:spcPct val="133300"/>
              </a:lnSpc>
            </a:pPr>
            <a:r>
              <a:rPr sz="1000" spc="-55" dirty="0">
                <a:latin typeface="Noto Sans CJK KR Regular"/>
                <a:cs typeface="Noto Sans CJK KR Regular"/>
              </a:rPr>
              <a:t>오!</a:t>
            </a:r>
            <a:r>
              <a:rPr sz="1000" spc="-9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캐롤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100" dirty="0">
                <a:latin typeface="Noto Sans CJK KR Regular"/>
                <a:cs typeface="Noto Sans CJK KR Regular"/>
              </a:rPr>
              <a:t>브로드웨이42번가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오케피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441325">
              <a:lnSpc>
                <a:spcPct val="133300"/>
              </a:lnSpc>
            </a:pPr>
            <a:r>
              <a:rPr sz="1000" spc="-25" dirty="0">
                <a:latin typeface="Noto Sans CJK KR Regular"/>
                <a:cs typeface="Noto Sans CJK KR Regular"/>
              </a:rPr>
              <a:t>시카고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위대한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75" dirty="0">
                <a:latin typeface="Noto Sans CJK KR Regular"/>
                <a:cs typeface="Noto Sans CJK KR Regular"/>
              </a:rPr>
              <a:t>쇼맨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레베카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80" dirty="0">
                <a:latin typeface="Noto Sans CJK KR Regular"/>
                <a:cs typeface="Noto Sans CJK KR Regular"/>
              </a:rPr>
              <a:t>맘마미아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499" y="6087841"/>
            <a:ext cx="822325" cy="14281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spc="-75" dirty="0">
                <a:solidFill>
                  <a:srgbClr val="E1711F"/>
                </a:solidFill>
                <a:latin typeface="Noto Sans CJK KR Bold"/>
                <a:cs typeface="Noto Sans CJK KR Bold"/>
              </a:rPr>
              <a:t>전시</a:t>
            </a:r>
            <a:r>
              <a:rPr sz="1200" b="1" spc="-12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1200" b="1" dirty="0">
                <a:solidFill>
                  <a:srgbClr val="E1711F"/>
                </a:solidFill>
                <a:latin typeface="Noto Sans CJK KR Bold"/>
                <a:cs typeface="Noto Sans CJK KR Bold"/>
              </a:rPr>
              <a:t>/</a:t>
            </a:r>
            <a:r>
              <a:rPr sz="1200" b="1" spc="125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1200" b="1" spc="-30" dirty="0">
                <a:solidFill>
                  <a:srgbClr val="E1711F"/>
                </a:solidFill>
                <a:latin typeface="Noto Sans CJK KR Bold"/>
                <a:cs typeface="Noto Sans CJK KR Bold"/>
              </a:rPr>
              <a:t>드라마</a:t>
            </a:r>
            <a:endParaRPr sz="12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-85" dirty="0">
                <a:latin typeface="Noto Sans CJK KR Regular"/>
                <a:cs typeface="Noto Sans CJK KR Regular"/>
              </a:rPr>
              <a:t>미켈란젤로</a:t>
            </a:r>
            <a:r>
              <a:rPr sz="1000" spc="-7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전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33300"/>
              </a:lnSpc>
            </a:pPr>
            <a:r>
              <a:rPr sz="1000" spc="-80" dirty="0">
                <a:latin typeface="Noto Sans CJK KR Regular"/>
                <a:cs typeface="Noto Sans CJK KR Regular"/>
              </a:rPr>
              <a:t>다빈치의 </a:t>
            </a:r>
            <a:r>
              <a:rPr sz="1000" spc="-50" dirty="0">
                <a:latin typeface="Noto Sans CJK KR Regular"/>
                <a:cs typeface="Noto Sans CJK KR Regular"/>
              </a:rPr>
              <a:t>꿈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85" dirty="0">
                <a:latin typeface="Noto Sans CJK KR Regular"/>
                <a:cs typeface="Noto Sans CJK KR Regular"/>
              </a:rPr>
              <a:t>마리로랑생 </a:t>
            </a:r>
            <a:r>
              <a:rPr sz="1000" spc="-25" dirty="0">
                <a:latin typeface="Noto Sans CJK KR Regular"/>
                <a:cs typeface="Noto Sans CJK KR Regular"/>
              </a:rPr>
              <a:t>전</a:t>
            </a:r>
            <a:r>
              <a:rPr sz="1000" spc="-8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25" dirty="0">
                <a:latin typeface="Noto Sans CJK KR Regular"/>
                <a:cs typeface="Noto Sans CJK KR Regular"/>
              </a:rPr>
              <a:t>대행사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250190">
              <a:lnSpc>
                <a:spcPct val="133300"/>
              </a:lnSpc>
            </a:pPr>
            <a:r>
              <a:rPr sz="1000" spc="-75" dirty="0">
                <a:latin typeface="Noto Sans CJK KR Regular"/>
                <a:cs typeface="Noto Sans CJK KR Regular"/>
              </a:rPr>
              <a:t>신성한</a:t>
            </a:r>
            <a:r>
              <a:rPr sz="1000" spc="-85" dirty="0">
                <a:latin typeface="Noto Sans CJK KR Regular"/>
                <a:cs typeface="Noto Sans CJK KR Regular"/>
              </a:rPr>
              <a:t> </a:t>
            </a:r>
            <a:r>
              <a:rPr sz="1000" spc="-114" dirty="0">
                <a:latin typeface="Noto Sans CJK KR Regular"/>
                <a:cs typeface="Noto Sans CJK KR Regular"/>
              </a:rPr>
              <a:t>이혼</a:t>
            </a:r>
            <a:r>
              <a:rPr sz="1000" spc="500" dirty="0">
                <a:latin typeface="Noto Sans CJK KR Regular"/>
                <a:cs typeface="Noto Sans CJK KR Regular"/>
              </a:rPr>
              <a:t> </a:t>
            </a:r>
            <a:r>
              <a:rPr sz="1000" spc="-60" dirty="0">
                <a:latin typeface="Noto Sans CJK KR Regular"/>
                <a:cs typeface="Noto Sans CJK KR Regular"/>
              </a:rPr>
              <a:t>VIP</a:t>
            </a:r>
            <a:r>
              <a:rPr sz="1000" spc="-100" dirty="0">
                <a:latin typeface="Noto Sans CJK KR Regular"/>
                <a:cs typeface="Noto Sans CJK KR Regular"/>
              </a:rPr>
              <a:t> </a:t>
            </a:r>
            <a:r>
              <a:rPr sz="1000" spc="-50" dirty="0">
                <a:latin typeface="Noto Sans CJK KR Regular"/>
                <a:cs typeface="Noto Sans CJK KR Regular"/>
              </a:rPr>
              <a:t>등</a:t>
            </a:r>
            <a:endParaRPr sz="1000">
              <a:latin typeface="Noto Sans CJK KR Regular"/>
              <a:cs typeface="Noto Sans CJK KR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78186" y="1479600"/>
            <a:ext cx="9930130" cy="6012180"/>
            <a:chOff x="3678186" y="1479600"/>
            <a:chExt cx="9930130" cy="60121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3911" y="1479600"/>
              <a:ext cx="6084087" cy="48459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8186" y="3038779"/>
              <a:ext cx="5782259" cy="445283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499" y="490484"/>
            <a:ext cx="8597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285" dirty="0">
                <a:solidFill>
                  <a:srgbClr val="E1711F"/>
                </a:solidFill>
                <a:latin typeface="Noto Sans CJK KR Bold"/>
                <a:cs typeface="Noto Sans CJK KR Bold"/>
              </a:rPr>
              <a:t>병원</a:t>
            </a:r>
            <a:endParaRPr sz="3800">
              <a:latin typeface="Noto Sans CJK KR Bold"/>
              <a:cs typeface="Noto Sans CJK KR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499" y="1196658"/>
            <a:ext cx="6136640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4400"/>
              </a:lnSpc>
              <a:spcBef>
                <a:spcPts val="100"/>
              </a:spcBef>
            </a:pP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성형외과,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피부과,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0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안과,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치과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3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등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다양한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병원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광고를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송출하여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병원의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인지도를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높였으며, </a:t>
            </a:r>
            <a:r>
              <a:rPr sz="1500" b="0" spc="-9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병원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주변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지역에만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타겟팅하여 고객들에게 지속적으로</a:t>
            </a:r>
            <a:r>
              <a:rPr sz="1500" b="0" spc="-13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병원을</a:t>
            </a:r>
            <a:r>
              <a:rPr sz="1500" b="0" spc="-125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 </a:t>
            </a:r>
            <a:r>
              <a:rPr sz="1500" b="0" spc="-10" dirty="0">
                <a:solidFill>
                  <a:srgbClr val="000000"/>
                </a:solidFill>
                <a:latin typeface="Noto Sans CJK KR Medium"/>
                <a:cs typeface="Noto Sans CJK KR Medium"/>
              </a:rPr>
              <a:t>홍보했습니다.</a:t>
            </a:r>
            <a:endParaRPr sz="1500">
              <a:latin typeface="Noto Sans CJK KR Medium"/>
              <a:cs typeface="Noto Sans CJK KR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499" y="2229297"/>
            <a:ext cx="972185" cy="36633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spc="-20" dirty="0">
                <a:solidFill>
                  <a:srgbClr val="E1711F"/>
                </a:solidFill>
                <a:latin typeface="Noto Sans CJK KR Bold"/>
                <a:cs typeface="Noto Sans CJK KR Bold"/>
              </a:rPr>
              <a:t>병원목록</a:t>
            </a:r>
            <a:endParaRPr sz="12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-10" dirty="0">
                <a:latin typeface="Noto Sans CJK KR Regular"/>
                <a:cs typeface="Noto Sans CJK KR Regular"/>
              </a:rPr>
              <a:t>유앤아이피부과</a:t>
            </a:r>
            <a:endParaRPr sz="1000"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33300"/>
              </a:lnSpc>
            </a:pPr>
            <a:r>
              <a:rPr sz="1000" spc="-10" dirty="0">
                <a:latin typeface="Noto Sans CJK KR Regular"/>
                <a:cs typeface="Noto Sans CJK KR Regular"/>
              </a:rPr>
              <a:t>미니쉬치과 현대미학성형외과 아이러브안과 </a:t>
            </a:r>
            <a:r>
              <a:rPr sz="1000" spc="-105" dirty="0">
                <a:latin typeface="Noto Sans CJK KR Regular"/>
                <a:cs typeface="Noto Sans CJK KR Regular"/>
              </a:rPr>
              <a:t>삼성드림이비인후과</a:t>
            </a:r>
            <a:r>
              <a:rPr sz="1000" spc="-10" dirty="0">
                <a:latin typeface="Noto Sans CJK KR Regular"/>
                <a:cs typeface="Noto Sans CJK KR Regular"/>
              </a:rPr>
              <a:t> 디에이성형외과 JM가정의학과 디엠성형외과 발머스한의원 블루비뇨기과 서울슬림외과 소람한방병원 쉬즈굿여성병원 아이템성형외과 제이에스미의원 제이준성형외과 </a:t>
            </a:r>
            <a:r>
              <a:rPr sz="1000" spc="-90" dirty="0">
                <a:latin typeface="Noto Sans CJK KR Regular"/>
                <a:cs typeface="Noto Sans CJK KR Regular"/>
              </a:rPr>
              <a:t>제일정형외과</a:t>
            </a:r>
            <a:r>
              <a:rPr sz="1000" spc="-50" dirty="0">
                <a:latin typeface="Noto Sans CJK KR Regular"/>
                <a:cs typeface="Noto Sans CJK KR Regular"/>
              </a:rPr>
              <a:t> 등</a:t>
            </a:r>
            <a:endParaRPr sz="1000">
              <a:latin typeface="Noto Sans CJK KR Regular"/>
              <a:cs typeface="Noto Sans CJK KR Regular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70722" y="2412555"/>
            <a:ext cx="12117705" cy="5817235"/>
            <a:chOff x="2170722" y="2412555"/>
            <a:chExt cx="12117705" cy="5817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0722" y="2534792"/>
              <a:ext cx="7051103" cy="52194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280" y="2412555"/>
              <a:ext cx="8591981" cy="58170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23</a:t>
            </a:r>
            <a:endParaRPr sz="2200">
              <a:latin typeface="DINPro-Regular"/>
              <a:cs typeface="DINPro-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5AD0C9B-BD4F-B279-9AAC-2473F63B4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485" y="7042039"/>
            <a:ext cx="851545" cy="3426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0307" y="490484"/>
            <a:ext cx="56299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Brands</a:t>
            </a:r>
            <a:r>
              <a:rPr spc="-80" dirty="0"/>
              <a:t> </a:t>
            </a:r>
            <a:r>
              <a:rPr dirty="0"/>
              <a:t>We</a:t>
            </a:r>
            <a:r>
              <a:rPr spc="-80" dirty="0"/>
              <a:t> </a:t>
            </a:r>
            <a:r>
              <a:rPr spc="-10" dirty="0"/>
              <a:t>Worked</a:t>
            </a:r>
            <a:r>
              <a:rPr spc="-80" dirty="0"/>
              <a:t> </a:t>
            </a:r>
            <a:r>
              <a:rPr spc="-35" dirty="0"/>
              <a:t>With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0264" y="1187352"/>
            <a:ext cx="3257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spc="-110" dirty="0">
                <a:latin typeface="Noto Sans CJK KR Medium"/>
                <a:cs typeface="Noto Sans CJK KR Medium"/>
              </a:rPr>
              <a:t>우리는</a:t>
            </a:r>
            <a:r>
              <a:rPr sz="1500" b="0" spc="-135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다양한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20" dirty="0">
                <a:latin typeface="Noto Sans CJK KR Medium"/>
                <a:cs typeface="Noto Sans CJK KR Medium"/>
              </a:rPr>
              <a:t>브랜드와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95" dirty="0">
                <a:latin typeface="Noto Sans CJK KR Medium"/>
                <a:cs typeface="Noto Sans CJK KR Medium"/>
              </a:rPr>
              <a:t>함께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0" dirty="0">
                <a:latin typeface="Noto Sans CJK KR Medium"/>
                <a:cs typeface="Noto Sans CJK KR Medium"/>
              </a:rPr>
              <a:t>성장해</a:t>
            </a:r>
            <a:r>
              <a:rPr sz="1500" b="0" spc="-130" dirty="0">
                <a:latin typeface="Noto Sans CJK KR Medium"/>
                <a:cs typeface="Noto Sans CJK KR Medium"/>
              </a:rPr>
              <a:t> </a:t>
            </a:r>
            <a:r>
              <a:rPr sz="1500" b="0" spc="-114" dirty="0">
                <a:latin typeface="Noto Sans CJK KR Medium"/>
                <a:cs typeface="Noto Sans CJK KR Medium"/>
              </a:rPr>
              <a:t>왔습니다.</a:t>
            </a:r>
            <a:endParaRPr sz="1500">
              <a:latin typeface="Noto Sans CJK KR Medium"/>
              <a:cs typeface="Noto Sans CJK KR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62795" y="1903882"/>
            <a:ext cx="8776970" cy="4724400"/>
            <a:chOff x="2962795" y="1903882"/>
            <a:chExt cx="8776970" cy="4724400"/>
          </a:xfrm>
        </p:grpSpPr>
        <p:sp>
          <p:nvSpPr>
            <p:cNvPr id="9" name="object 9"/>
            <p:cNvSpPr/>
            <p:nvPr/>
          </p:nvSpPr>
          <p:spPr>
            <a:xfrm>
              <a:off x="2962795" y="1903882"/>
              <a:ext cx="8776970" cy="4724400"/>
            </a:xfrm>
            <a:custGeom>
              <a:avLst/>
              <a:gdLst/>
              <a:ahLst/>
              <a:cxnLst/>
              <a:rect l="l" t="t" r="r" b="b"/>
              <a:pathLst>
                <a:path w="8776970" h="4724400">
                  <a:moveTo>
                    <a:pt x="8776804" y="0"/>
                  </a:moveTo>
                  <a:lnTo>
                    <a:pt x="0" y="0"/>
                  </a:lnTo>
                  <a:lnTo>
                    <a:pt x="0" y="4724222"/>
                  </a:lnTo>
                  <a:lnTo>
                    <a:pt x="8776804" y="4724222"/>
                  </a:lnTo>
                  <a:lnTo>
                    <a:pt x="8776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4492" y="1903883"/>
              <a:ext cx="8493414" cy="472420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23</a:t>
            </a:r>
            <a:endParaRPr sz="2200">
              <a:latin typeface="DINPro-Regular"/>
              <a:cs typeface="DINPro-Regular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F6EB715-3546-8255-8F76-3E5194018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7239000" y="7086600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오렌지, 호박, 블러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1AFF5C3-828F-53E1-FC69-62D5022C9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14625526" cy="8229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08688" y="2982006"/>
            <a:ext cx="2613025" cy="74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50" spc="-390" dirty="0">
                <a:solidFill>
                  <a:schemeClr val="tx1"/>
                </a:solidFill>
              </a:rPr>
              <a:t>감사합니다</a:t>
            </a:r>
            <a:endParaRPr sz="475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1344" y="5891284"/>
            <a:ext cx="2873375" cy="1295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b="1" spc="-10" dirty="0">
                <a:solidFill>
                  <a:schemeClr val="tx1"/>
                </a:solidFill>
                <a:latin typeface="Noto Sans CJK KR Bold"/>
                <a:cs typeface="Noto Sans CJK KR Bold"/>
              </a:rPr>
              <a:t>와우커뮤니케이션(주)</a:t>
            </a:r>
            <a:endParaRPr sz="1300" dirty="0">
              <a:solidFill>
                <a:schemeClr val="tx1"/>
              </a:solidFill>
              <a:latin typeface="Noto Sans CJK KR Bold"/>
              <a:cs typeface="Noto Sans CJK KR Bold"/>
            </a:endParaRPr>
          </a:p>
          <a:p>
            <a:pPr marL="12700" marR="5080">
              <a:lnSpc>
                <a:spcPct val="128200"/>
              </a:lnSpc>
              <a:tabLst>
                <a:tab pos="1293495" algn="l"/>
              </a:tabLst>
            </a:pPr>
            <a:r>
              <a:rPr sz="1300" spc="-7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박흥순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3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대표이사</a:t>
            </a:r>
            <a:r>
              <a:rPr sz="1300" spc="8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|</a:t>
            </a:r>
            <a:r>
              <a:rPr sz="130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	</a:t>
            </a:r>
            <a:r>
              <a:rPr sz="1300" spc="-8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010-3169-</a:t>
            </a:r>
            <a:r>
              <a:rPr sz="1300" spc="-2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6799</a:t>
            </a:r>
            <a:r>
              <a:rPr sz="1300" spc="50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 </a:t>
            </a:r>
            <a:endParaRPr lang="en-US" sz="1300" spc="500" dirty="0">
              <a:solidFill>
                <a:schemeClr val="tx1"/>
              </a:solidFill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28200"/>
              </a:lnSpc>
              <a:tabLst>
                <a:tab pos="1293495" algn="l"/>
              </a:tabLst>
            </a:pPr>
            <a:r>
              <a:rPr sz="1300" spc="-70" dirty="0" err="1">
                <a:solidFill>
                  <a:schemeClr val="tx1"/>
                </a:solidFill>
                <a:latin typeface="Noto Sans CJK KR Regular"/>
                <a:cs typeface="Noto Sans CJK KR Regular"/>
              </a:rPr>
              <a:t>서울시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금천구</a:t>
            </a:r>
            <a:r>
              <a:rPr sz="1300" spc="-4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가산디지털2로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184,</a:t>
            </a:r>
            <a:r>
              <a:rPr sz="1300" spc="-4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12층</a:t>
            </a:r>
            <a:r>
              <a:rPr sz="1300" spc="-4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9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12호 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TEL (02) </a:t>
            </a:r>
            <a:r>
              <a:rPr sz="1300" spc="-8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868-</a:t>
            </a:r>
            <a:r>
              <a:rPr sz="1300" spc="-2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7997</a:t>
            </a:r>
            <a:r>
              <a:rPr sz="1300" spc="19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8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FAX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(02) </a:t>
            </a:r>
            <a:r>
              <a:rPr sz="1300" spc="-8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868-</a:t>
            </a:r>
            <a:r>
              <a:rPr sz="1300" spc="-2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7992</a:t>
            </a:r>
            <a:endParaRPr sz="1300" dirty="0">
              <a:solidFill>
                <a:schemeClr val="tx1"/>
              </a:solidFill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300" spc="-45" dirty="0">
                <a:solidFill>
                  <a:schemeClr val="tx1"/>
                </a:solidFill>
                <a:latin typeface="Noto Sans CJK KR Regular"/>
                <a:cs typeface="Noto Sans CJK KR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http://www.gowow.co.kr</a:t>
            </a:r>
            <a:endParaRPr sz="1300" dirty="0">
              <a:solidFill>
                <a:schemeClr val="tx1"/>
              </a:solidFill>
              <a:latin typeface="Noto Sans CJK KR Regular"/>
              <a:cs typeface="Noto Sans CJK KR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2332" y="6655687"/>
            <a:ext cx="2237105" cy="50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8755">
              <a:lnSpc>
                <a:spcPct val="128200"/>
              </a:lnSpc>
              <a:spcBef>
                <a:spcPts val="100"/>
              </a:spcBef>
            </a:pPr>
            <a:r>
              <a:rPr sz="1300" spc="-7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AI기반의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O2O </a:t>
            </a:r>
            <a:r>
              <a:rPr sz="1300" spc="-7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마케팅</a:t>
            </a:r>
            <a:r>
              <a:rPr sz="1300" spc="-6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9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플랫폼</a:t>
            </a:r>
            <a:r>
              <a:rPr sz="1300" spc="-7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Q-</a:t>
            </a:r>
            <a:r>
              <a:rPr sz="1300" spc="-7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bot</a:t>
            </a:r>
            <a:r>
              <a:rPr sz="1300" spc="-5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|</a:t>
            </a:r>
            <a:r>
              <a:rPr sz="1300" spc="-5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Smart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Zone</a:t>
            </a:r>
            <a:r>
              <a:rPr sz="1300" spc="-5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Cast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|</a:t>
            </a:r>
            <a:r>
              <a:rPr sz="1300" spc="-5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 </a:t>
            </a:r>
            <a:r>
              <a:rPr sz="1300" spc="-50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AI </a:t>
            </a:r>
            <a:r>
              <a:rPr sz="1300" spc="-25" dirty="0">
                <a:solidFill>
                  <a:schemeClr val="tx1"/>
                </a:solidFill>
                <a:latin typeface="Noto Sans CJK KR Regular"/>
                <a:cs typeface="Noto Sans CJK KR Regular"/>
              </a:rPr>
              <a:t>POS</a:t>
            </a:r>
            <a:endParaRPr sz="1300" dirty="0">
              <a:solidFill>
                <a:schemeClr val="tx1"/>
              </a:solidFill>
              <a:latin typeface="Noto Sans CJK KR Regular"/>
              <a:cs typeface="Noto Sans CJK KR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8000" y="5979604"/>
            <a:ext cx="0" cy="1220470"/>
          </a:xfrm>
          <a:custGeom>
            <a:avLst/>
            <a:gdLst/>
            <a:ahLst/>
            <a:cxnLst/>
            <a:rect l="l" t="t" r="r" b="b"/>
            <a:pathLst>
              <a:path h="1220470">
                <a:moveTo>
                  <a:pt x="0" y="0"/>
                </a:moveTo>
                <a:lnTo>
                  <a:pt x="0" y="122040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그림 14" descr="폰트, 그래픽, 그래픽 디자인, 로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A846769-DDD0-A919-0BD7-98DEFAA9D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57" y="5956455"/>
            <a:ext cx="161598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EA6C29-4DE6-BD34-13FD-EFDD5F664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75" dirty="0"/>
              <a:t> </a:t>
            </a:r>
            <a:r>
              <a:rPr spc="-150" dirty="0"/>
              <a:t>TV</a:t>
            </a:r>
            <a:r>
              <a:rPr spc="-175" dirty="0"/>
              <a:t> </a:t>
            </a:r>
            <a:r>
              <a:rPr spc="-170" dirty="0"/>
              <a:t>운영 </a:t>
            </a:r>
            <a:r>
              <a:rPr spc="-285" dirty="0"/>
              <a:t>현황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9966678" y="1669067"/>
            <a:ext cx="3756114" cy="3755927"/>
            <a:chOff x="9966678" y="1669067"/>
            <a:chExt cx="3756114" cy="3755927"/>
          </a:xfrm>
        </p:grpSpPr>
        <p:sp>
          <p:nvSpPr>
            <p:cNvPr id="39" name="object 39"/>
            <p:cNvSpPr/>
            <p:nvPr/>
          </p:nvSpPr>
          <p:spPr>
            <a:xfrm>
              <a:off x="10671451" y="1669067"/>
              <a:ext cx="1173480" cy="1842770"/>
            </a:xfrm>
            <a:custGeom>
              <a:avLst/>
              <a:gdLst/>
              <a:ahLst/>
              <a:cxnLst/>
              <a:rect l="l" t="t" r="r" b="b"/>
              <a:pathLst>
                <a:path w="1173479" h="1842770">
                  <a:moveTo>
                    <a:pt x="1173010" y="0"/>
                  </a:moveTo>
                  <a:lnTo>
                    <a:pt x="1119929" y="735"/>
                  </a:lnTo>
                  <a:lnTo>
                    <a:pt x="1067214" y="2929"/>
                  </a:lnTo>
                  <a:lnTo>
                    <a:pt x="1014882" y="6563"/>
                  </a:lnTo>
                  <a:lnTo>
                    <a:pt x="962954" y="11616"/>
                  </a:lnTo>
                  <a:lnTo>
                    <a:pt x="911449" y="18070"/>
                  </a:lnTo>
                  <a:lnTo>
                    <a:pt x="860386" y="25904"/>
                  </a:lnTo>
                  <a:lnTo>
                    <a:pt x="809784" y="35101"/>
                  </a:lnTo>
                  <a:lnTo>
                    <a:pt x="759664" y="45639"/>
                  </a:lnTo>
                  <a:lnTo>
                    <a:pt x="710044" y="57501"/>
                  </a:lnTo>
                  <a:lnTo>
                    <a:pt x="660943" y="70666"/>
                  </a:lnTo>
                  <a:lnTo>
                    <a:pt x="612382" y="85115"/>
                  </a:lnTo>
                  <a:lnTo>
                    <a:pt x="564380" y="100829"/>
                  </a:lnTo>
                  <a:lnTo>
                    <a:pt x="516955" y="117789"/>
                  </a:lnTo>
                  <a:lnTo>
                    <a:pt x="470128" y="135974"/>
                  </a:lnTo>
                  <a:lnTo>
                    <a:pt x="423918" y="155366"/>
                  </a:lnTo>
                  <a:lnTo>
                    <a:pt x="378343" y="175945"/>
                  </a:lnTo>
                  <a:lnTo>
                    <a:pt x="333424" y="197693"/>
                  </a:lnTo>
                  <a:lnTo>
                    <a:pt x="289181" y="220589"/>
                  </a:lnTo>
                  <a:lnTo>
                    <a:pt x="245631" y="244614"/>
                  </a:lnTo>
                  <a:lnTo>
                    <a:pt x="202795" y="269748"/>
                  </a:lnTo>
                  <a:lnTo>
                    <a:pt x="160692" y="295973"/>
                  </a:lnTo>
                  <a:lnTo>
                    <a:pt x="119342" y="323270"/>
                  </a:lnTo>
                  <a:lnTo>
                    <a:pt x="78763" y="351617"/>
                  </a:lnTo>
                  <a:lnTo>
                    <a:pt x="38976" y="380998"/>
                  </a:lnTo>
                  <a:lnTo>
                    <a:pt x="0" y="411391"/>
                  </a:lnTo>
                  <a:lnTo>
                    <a:pt x="1129728" y="1798878"/>
                  </a:lnTo>
                  <a:lnTo>
                    <a:pt x="1173010" y="1842173"/>
                  </a:lnTo>
                  <a:lnTo>
                    <a:pt x="1173010" y="0"/>
                  </a:lnTo>
                  <a:close/>
                </a:path>
              </a:pathLst>
            </a:custGeom>
            <a:solidFill>
              <a:srgbClr val="545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801180" y="3467937"/>
              <a:ext cx="43815" cy="53340"/>
            </a:xfrm>
            <a:custGeom>
              <a:avLst/>
              <a:gdLst/>
              <a:ahLst/>
              <a:cxnLst/>
              <a:rect l="l" t="t" r="r" b="b"/>
              <a:pathLst>
                <a:path w="43815" h="53339">
                  <a:moveTo>
                    <a:pt x="0" y="0"/>
                  </a:moveTo>
                  <a:lnTo>
                    <a:pt x="43281" y="53174"/>
                  </a:lnTo>
                  <a:lnTo>
                    <a:pt x="43281" y="43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844462" y="1669070"/>
              <a:ext cx="1878330" cy="3187700"/>
            </a:xfrm>
            <a:custGeom>
              <a:avLst/>
              <a:gdLst/>
              <a:ahLst/>
              <a:cxnLst/>
              <a:rect l="l" t="t" r="r" b="b"/>
              <a:pathLst>
                <a:path w="1878330" h="3187700">
                  <a:moveTo>
                    <a:pt x="0" y="0"/>
                  </a:moveTo>
                  <a:lnTo>
                    <a:pt x="0" y="1842173"/>
                  </a:lnTo>
                  <a:lnTo>
                    <a:pt x="1345501" y="3187661"/>
                  </a:lnTo>
                  <a:lnTo>
                    <a:pt x="1379122" y="3152226"/>
                  </a:lnTo>
                  <a:lnTo>
                    <a:pt x="1411823" y="3115927"/>
                  </a:lnTo>
                  <a:lnTo>
                    <a:pt x="1443583" y="3078782"/>
                  </a:lnTo>
                  <a:lnTo>
                    <a:pt x="1474384" y="3040810"/>
                  </a:lnTo>
                  <a:lnTo>
                    <a:pt x="1504207" y="3002030"/>
                  </a:lnTo>
                  <a:lnTo>
                    <a:pt x="1533034" y="2962462"/>
                  </a:lnTo>
                  <a:lnTo>
                    <a:pt x="1560846" y="2922123"/>
                  </a:lnTo>
                  <a:lnTo>
                    <a:pt x="1587623" y="2881032"/>
                  </a:lnTo>
                  <a:lnTo>
                    <a:pt x="1613348" y="2839209"/>
                  </a:lnTo>
                  <a:lnTo>
                    <a:pt x="1638001" y="2796671"/>
                  </a:lnTo>
                  <a:lnTo>
                    <a:pt x="1661563" y="2753439"/>
                  </a:lnTo>
                  <a:lnTo>
                    <a:pt x="1684017" y="2709530"/>
                  </a:lnTo>
                  <a:lnTo>
                    <a:pt x="1705342" y="2664963"/>
                  </a:lnTo>
                  <a:lnTo>
                    <a:pt x="1725520" y="2619757"/>
                  </a:lnTo>
                  <a:lnTo>
                    <a:pt x="1744533" y="2573932"/>
                  </a:lnTo>
                  <a:lnTo>
                    <a:pt x="1762361" y="2527505"/>
                  </a:lnTo>
                  <a:lnTo>
                    <a:pt x="1778986" y="2480495"/>
                  </a:lnTo>
                  <a:lnTo>
                    <a:pt x="1794390" y="2432922"/>
                  </a:lnTo>
                  <a:lnTo>
                    <a:pt x="1808552" y="2384804"/>
                  </a:lnTo>
                  <a:lnTo>
                    <a:pt x="1821455" y="2336160"/>
                  </a:lnTo>
                  <a:lnTo>
                    <a:pt x="1833079" y="2287008"/>
                  </a:lnTo>
                  <a:lnTo>
                    <a:pt x="1843406" y="2237368"/>
                  </a:lnTo>
                  <a:lnTo>
                    <a:pt x="1852417" y="2187258"/>
                  </a:lnTo>
                  <a:lnTo>
                    <a:pt x="1860094" y="2136697"/>
                  </a:lnTo>
                  <a:lnTo>
                    <a:pt x="1866416" y="2085703"/>
                  </a:lnTo>
                  <a:lnTo>
                    <a:pt x="1871367" y="2034297"/>
                  </a:lnTo>
                  <a:lnTo>
                    <a:pt x="1874926" y="1982495"/>
                  </a:lnTo>
                  <a:lnTo>
                    <a:pt x="1877075" y="1930318"/>
                  </a:lnTo>
                  <a:lnTo>
                    <a:pt x="1877796" y="1877783"/>
                  </a:lnTo>
                  <a:lnTo>
                    <a:pt x="1877183" y="1829317"/>
                  </a:lnTo>
                  <a:lnTo>
                    <a:pt x="1875353" y="1781153"/>
                  </a:lnTo>
                  <a:lnTo>
                    <a:pt x="1872321" y="1733306"/>
                  </a:lnTo>
                  <a:lnTo>
                    <a:pt x="1868101" y="1685791"/>
                  </a:lnTo>
                  <a:lnTo>
                    <a:pt x="1862709" y="1638623"/>
                  </a:lnTo>
                  <a:lnTo>
                    <a:pt x="1856160" y="1591816"/>
                  </a:lnTo>
                  <a:lnTo>
                    <a:pt x="1848467" y="1545385"/>
                  </a:lnTo>
                  <a:lnTo>
                    <a:pt x="1839646" y="1499345"/>
                  </a:lnTo>
                  <a:lnTo>
                    <a:pt x="1829712" y="1453711"/>
                  </a:lnTo>
                  <a:lnTo>
                    <a:pt x="1818678" y="1408497"/>
                  </a:lnTo>
                  <a:lnTo>
                    <a:pt x="1806561" y="1363718"/>
                  </a:lnTo>
                  <a:lnTo>
                    <a:pt x="1793374" y="1319389"/>
                  </a:lnTo>
                  <a:lnTo>
                    <a:pt x="1779133" y="1275524"/>
                  </a:lnTo>
                  <a:lnTo>
                    <a:pt x="1763852" y="1232139"/>
                  </a:lnTo>
                  <a:lnTo>
                    <a:pt x="1747546" y="1189248"/>
                  </a:lnTo>
                  <a:lnTo>
                    <a:pt x="1730230" y="1146866"/>
                  </a:lnTo>
                  <a:lnTo>
                    <a:pt x="1711918" y="1105008"/>
                  </a:lnTo>
                  <a:lnTo>
                    <a:pt x="1692626" y="1063687"/>
                  </a:lnTo>
                  <a:lnTo>
                    <a:pt x="1672367" y="1022920"/>
                  </a:lnTo>
                  <a:lnTo>
                    <a:pt x="1651157" y="982721"/>
                  </a:lnTo>
                  <a:lnTo>
                    <a:pt x="1629010" y="943104"/>
                  </a:lnTo>
                  <a:lnTo>
                    <a:pt x="1605942" y="904085"/>
                  </a:lnTo>
                  <a:lnTo>
                    <a:pt x="1581967" y="865678"/>
                  </a:lnTo>
                  <a:lnTo>
                    <a:pt x="1557099" y="827897"/>
                  </a:lnTo>
                  <a:lnTo>
                    <a:pt x="1531354" y="790759"/>
                  </a:lnTo>
                  <a:lnTo>
                    <a:pt x="1504745" y="754276"/>
                  </a:lnTo>
                  <a:lnTo>
                    <a:pt x="1477289" y="718465"/>
                  </a:lnTo>
                  <a:lnTo>
                    <a:pt x="1449000" y="683339"/>
                  </a:lnTo>
                  <a:lnTo>
                    <a:pt x="1419892" y="648914"/>
                  </a:lnTo>
                  <a:lnTo>
                    <a:pt x="1389980" y="615205"/>
                  </a:lnTo>
                  <a:lnTo>
                    <a:pt x="1359279" y="582225"/>
                  </a:lnTo>
                  <a:lnTo>
                    <a:pt x="1327804" y="549990"/>
                  </a:lnTo>
                  <a:lnTo>
                    <a:pt x="1295569" y="518515"/>
                  </a:lnTo>
                  <a:lnTo>
                    <a:pt x="1262589" y="487814"/>
                  </a:lnTo>
                  <a:lnTo>
                    <a:pt x="1228879" y="457903"/>
                  </a:lnTo>
                  <a:lnTo>
                    <a:pt x="1194454" y="428795"/>
                  </a:lnTo>
                  <a:lnTo>
                    <a:pt x="1159328" y="400505"/>
                  </a:lnTo>
                  <a:lnTo>
                    <a:pt x="1123517" y="373049"/>
                  </a:lnTo>
                  <a:lnTo>
                    <a:pt x="1087034" y="346441"/>
                  </a:lnTo>
                  <a:lnTo>
                    <a:pt x="1049895" y="320696"/>
                  </a:lnTo>
                  <a:lnTo>
                    <a:pt x="1012114" y="295828"/>
                  </a:lnTo>
                  <a:lnTo>
                    <a:pt x="973707" y="271853"/>
                  </a:lnTo>
                  <a:lnTo>
                    <a:pt x="934687" y="248785"/>
                  </a:lnTo>
                  <a:lnTo>
                    <a:pt x="895070" y="226638"/>
                  </a:lnTo>
                  <a:lnTo>
                    <a:pt x="854871" y="205428"/>
                  </a:lnTo>
                  <a:lnTo>
                    <a:pt x="814104" y="185170"/>
                  </a:lnTo>
                  <a:lnTo>
                    <a:pt x="772783" y="165877"/>
                  </a:lnTo>
                  <a:lnTo>
                    <a:pt x="730924" y="147565"/>
                  </a:lnTo>
                  <a:lnTo>
                    <a:pt x="688542" y="130249"/>
                  </a:lnTo>
                  <a:lnTo>
                    <a:pt x="645650" y="113943"/>
                  </a:lnTo>
                  <a:lnTo>
                    <a:pt x="602265" y="98662"/>
                  </a:lnTo>
                  <a:lnTo>
                    <a:pt x="558400" y="84421"/>
                  </a:lnTo>
                  <a:lnTo>
                    <a:pt x="514071" y="71235"/>
                  </a:lnTo>
                  <a:lnTo>
                    <a:pt x="469291" y="59117"/>
                  </a:lnTo>
                  <a:lnTo>
                    <a:pt x="424077" y="48084"/>
                  </a:lnTo>
                  <a:lnTo>
                    <a:pt x="378442" y="38149"/>
                  </a:lnTo>
                  <a:lnTo>
                    <a:pt x="332402" y="29329"/>
                  </a:lnTo>
                  <a:lnTo>
                    <a:pt x="285970" y="21636"/>
                  </a:lnTo>
                  <a:lnTo>
                    <a:pt x="239163" y="15086"/>
                  </a:lnTo>
                  <a:lnTo>
                    <a:pt x="191994" y="9694"/>
                  </a:lnTo>
                  <a:lnTo>
                    <a:pt x="144478" y="5475"/>
                  </a:lnTo>
                  <a:lnTo>
                    <a:pt x="96631" y="2443"/>
                  </a:lnTo>
                  <a:lnTo>
                    <a:pt x="48466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6678" y="2080449"/>
              <a:ext cx="3223895" cy="3344545"/>
            </a:xfrm>
            <a:custGeom>
              <a:avLst/>
              <a:gdLst/>
              <a:ahLst/>
              <a:cxnLst/>
              <a:rect l="l" t="t" r="r" b="b"/>
              <a:pathLst>
                <a:path w="3223894" h="3344545">
                  <a:moveTo>
                    <a:pt x="704773" y="0"/>
                  </a:moveTo>
                  <a:lnTo>
                    <a:pt x="667268" y="30840"/>
                  </a:lnTo>
                  <a:lnTo>
                    <a:pt x="630583" y="62621"/>
                  </a:lnTo>
                  <a:lnTo>
                    <a:pt x="594736" y="95325"/>
                  </a:lnTo>
                  <a:lnTo>
                    <a:pt x="559747" y="128934"/>
                  </a:lnTo>
                  <a:lnTo>
                    <a:pt x="525634" y="163428"/>
                  </a:lnTo>
                  <a:lnTo>
                    <a:pt x="492414" y="198791"/>
                  </a:lnTo>
                  <a:lnTo>
                    <a:pt x="460107" y="235002"/>
                  </a:lnTo>
                  <a:lnTo>
                    <a:pt x="428731" y="272044"/>
                  </a:lnTo>
                  <a:lnTo>
                    <a:pt x="398304" y="309898"/>
                  </a:lnTo>
                  <a:lnTo>
                    <a:pt x="368845" y="348546"/>
                  </a:lnTo>
                  <a:lnTo>
                    <a:pt x="340371" y="387970"/>
                  </a:lnTo>
                  <a:lnTo>
                    <a:pt x="312903" y="428151"/>
                  </a:lnTo>
                  <a:lnTo>
                    <a:pt x="286457" y="469070"/>
                  </a:lnTo>
                  <a:lnTo>
                    <a:pt x="261052" y="510710"/>
                  </a:lnTo>
                  <a:lnTo>
                    <a:pt x="236708" y="553052"/>
                  </a:lnTo>
                  <a:lnTo>
                    <a:pt x="213441" y="596077"/>
                  </a:lnTo>
                  <a:lnTo>
                    <a:pt x="191271" y="639767"/>
                  </a:lnTo>
                  <a:lnTo>
                    <a:pt x="170216" y="684103"/>
                  </a:lnTo>
                  <a:lnTo>
                    <a:pt x="150294" y="729068"/>
                  </a:lnTo>
                  <a:lnTo>
                    <a:pt x="131525" y="774643"/>
                  </a:lnTo>
                  <a:lnTo>
                    <a:pt x="113925" y="820809"/>
                  </a:lnTo>
                  <a:lnTo>
                    <a:pt x="97514" y="867548"/>
                  </a:lnTo>
                  <a:lnTo>
                    <a:pt x="82310" y="914842"/>
                  </a:lnTo>
                  <a:lnTo>
                    <a:pt x="68332" y="962671"/>
                  </a:lnTo>
                  <a:lnTo>
                    <a:pt x="55597" y="1011019"/>
                  </a:lnTo>
                  <a:lnTo>
                    <a:pt x="44125" y="1059865"/>
                  </a:lnTo>
                  <a:lnTo>
                    <a:pt x="33933" y="1109193"/>
                  </a:lnTo>
                  <a:lnTo>
                    <a:pt x="25041" y="1158983"/>
                  </a:lnTo>
                  <a:lnTo>
                    <a:pt x="17466" y="1209217"/>
                  </a:lnTo>
                  <a:lnTo>
                    <a:pt x="11227" y="1259877"/>
                  </a:lnTo>
                  <a:lnTo>
                    <a:pt x="6343" y="1310944"/>
                  </a:lnTo>
                  <a:lnTo>
                    <a:pt x="2831" y="1362400"/>
                  </a:lnTo>
                  <a:lnTo>
                    <a:pt x="710" y="1414227"/>
                  </a:lnTo>
                  <a:lnTo>
                    <a:pt x="0" y="1466405"/>
                  </a:lnTo>
                  <a:lnTo>
                    <a:pt x="613" y="1514873"/>
                  </a:lnTo>
                  <a:lnTo>
                    <a:pt x="2443" y="1563038"/>
                  </a:lnTo>
                  <a:lnTo>
                    <a:pt x="5475" y="1610886"/>
                  </a:lnTo>
                  <a:lnTo>
                    <a:pt x="9694" y="1658402"/>
                  </a:lnTo>
                  <a:lnTo>
                    <a:pt x="15086" y="1705571"/>
                  </a:lnTo>
                  <a:lnTo>
                    <a:pt x="21636" y="1752379"/>
                  </a:lnTo>
                  <a:lnTo>
                    <a:pt x="29329" y="1798811"/>
                  </a:lnTo>
                  <a:lnTo>
                    <a:pt x="38149" y="1844852"/>
                  </a:lnTo>
                  <a:lnTo>
                    <a:pt x="48084" y="1890487"/>
                  </a:lnTo>
                  <a:lnTo>
                    <a:pt x="59117" y="1935702"/>
                  </a:lnTo>
                  <a:lnTo>
                    <a:pt x="71235" y="1980482"/>
                  </a:lnTo>
                  <a:lnTo>
                    <a:pt x="84421" y="2024811"/>
                  </a:lnTo>
                  <a:lnTo>
                    <a:pt x="98662" y="2068677"/>
                  </a:lnTo>
                  <a:lnTo>
                    <a:pt x="113943" y="2112063"/>
                  </a:lnTo>
                  <a:lnTo>
                    <a:pt x="130249" y="2154954"/>
                  </a:lnTo>
                  <a:lnTo>
                    <a:pt x="147565" y="2197337"/>
                  </a:lnTo>
                  <a:lnTo>
                    <a:pt x="165877" y="2239196"/>
                  </a:lnTo>
                  <a:lnTo>
                    <a:pt x="185170" y="2280517"/>
                  </a:lnTo>
                  <a:lnTo>
                    <a:pt x="205428" y="2321285"/>
                  </a:lnTo>
                  <a:lnTo>
                    <a:pt x="226638" y="2361485"/>
                  </a:lnTo>
                  <a:lnTo>
                    <a:pt x="248785" y="2401102"/>
                  </a:lnTo>
                  <a:lnTo>
                    <a:pt x="271853" y="2440122"/>
                  </a:lnTo>
                  <a:lnTo>
                    <a:pt x="295828" y="2478529"/>
                  </a:lnTo>
                  <a:lnTo>
                    <a:pt x="320696" y="2516310"/>
                  </a:lnTo>
                  <a:lnTo>
                    <a:pt x="346441" y="2553449"/>
                  </a:lnTo>
                  <a:lnTo>
                    <a:pt x="373049" y="2589932"/>
                  </a:lnTo>
                  <a:lnTo>
                    <a:pt x="400505" y="2625744"/>
                  </a:lnTo>
                  <a:lnTo>
                    <a:pt x="428795" y="2660870"/>
                  </a:lnTo>
                  <a:lnTo>
                    <a:pt x="457903" y="2695295"/>
                  </a:lnTo>
                  <a:lnTo>
                    <a:pt x="487814" y="2729005"/>
                  </a:lnTo>
                  <a:lnTo>
                    <a:pt x="518515" y="2761985"/>
                  </a:lnTo>
                  <a:lnTo>
                    <a:pt x="549990" y="2794220"/>
                  </a:lnTo>
                  <a:lnTo>
                    <a:pt x="582225" y="2825696"/>
                  </a:lnTo>
                  <a:lnTo>
                    <a:pt x="615205" y="2856397"/>
                  </a:lnTo>
                  <a:lnTo>
                    <a:pt x="648914" y="2886309"/>
                  </a:lnTo>
                  <a:lnTo>
                    <a:pt x="683339" y="2915417"/>
                  </a:lnTo>
                  <a:lnTo>
                    <a:pt x="718465" y="2943707"/>
                  </a:lnTo>
                  <a:lnTo>
                    <a:pt x="754276" y="2971163"/>
                  </a:lnTo>
                  <a:lnTo>
                    <a:pt x="790759" y="2997771"/>
                  </a:lnTo>
                  <a:lnTo>
                    <a:pt x="827897" y="3023516"/>
                  </a:lnTo>
                  <a:lnTo>
                    <a:pt x="865678" y="3048384"/>
                  </a:lnTo>
                  <a:lnTo>
                    <a:pt x="904085" y="3072360"/>
                  </a:lnTo>
                  <a:lnTo>
                    <a:pt x="943104" y="3095428"/>
                  </a:lnTo>
                  <a:lnTo>
                    <a:pt x="982721" y="3117575"/>
                  </a:lnTo>
                  <a:lnTo>
                    <a:pt x="1022920" y="3138785"/>
                  </a:lnTo>
                  <a:lnTo>
                    <a:pt x="1063687" y="3159043"/>
                  </a:lnTo>
                  <a:lnTo>
                    <a:pt x="1105008" y="3178336"/>
                  </a:lnTo>
                  <a:lnTo>
                    <a:pt x="1146866" y="3196648"/>
                  </a:lnTo>
                  <a:lnTo>
                    <a:pt x="1189248" y="3213964"/>
                  </a:lnTo>
                  <a:lnTo>
                    <a:pt x="1232139" y="3230270"/>
                  </a:lnTo>
                  <a:lnTo>
                    <a:pt x="1275524" y="3245551"/>
                  </a:lnTo>
                  <a:lnTo>
                    <a:pt x="1319389" y="3259793"/>
                  </a:lnTo>
                  <a:lnTo>
                    <a:pt x="1363718" y="3272979"/>
                  </a:lnTo>
                  <a:lnTo>
                    <a:pt x="1408497" y="3285096"/>
                  </a:lnTo>
                  <a:lnTo>
                    <a:pt x="1453711" y="3296130"/>
                  </a:lnTo>
                  <a:lnTo>
                    <a:pt x="1499345" y="3306064"/>
                  </a:lnTo>
                  <a:lnTo>
                    <a:pt x="1545385" y="3314885"/>
                  </a:lnTo>
                  <a:lnTo>
                    <a:pt x="1591816" y="3322578"/>
                  </a:lnTo>
                  <a:lnTo>
                    <a:pt x="1638623" y="3329128"/>
                  </a:lnTo>
                  <a:lnTo>
                    <a:pt x="1685791" y="3334519"/>
                  </a:lnTo>
                  <a:lnTo>
                    <a:pt x="1733306" y="3338739"/>
                  </a:lnTo>
                  <a:lnTo>
                    <a:pt x="1781153" y="3341771"/>
                  </a:lnTo>
                  <a:lnTo>
                    <a:pt x="1829317" y="3343601"/>
                  </a:lnTo>
                  <a:lnTo>
                    <a:pt x="1877783" y="3344214"/>
                  </a:lnTo>
                  <a:lnTo>
                    <a:pt x="1930372" y="3343492"/>
                  </a:lnTo>
                  <a:lnTo>
                    <a:pt x="1982602" y="3341338"/>
                  </a:lnTo>
                  <a:lnTo>
                    <a:pt x="2034456" y="3337771"/>
                  </a:lnTo>
                  <a:lnTo>
                    <a:pt x="2085915" y="3332810"/>
                  </a:lnTo>
                  <a:lnTo>
                    <a:pt x="2136959" y="3326474"/>
                  </a:lnTo>
                  <a:lnTo>
                    <a:pt x="2187570" y="3318781"/>
                  </a:lnTo>
                  <a:lnTo>
                    <a:pt x="2237729" y="3309751"/>
                  </a:lnTo>
                  <a:lnTo>
                    <a:pt x="2287417" y="3299402"/>
                  </a:lnTo>
                  <a:lnTo>
                    <a:pt x="2336615" y="3287753"/>
                  </a:lnTo>
                  <a:lnTo>
                    <a:pt x="2385305" y="3274824"/>
                  </a:lnTo>
                  <a:lnTo>
                    <a:pt x="2433468" y="3260632"/>
                  </a:lnTo>
                  <a:lnTo>
                    <a:pt x="2481084" y="3245197"/>
                  </a:lnTo>
                  <a:lnTo>
                    <a:pt x="2528135" y="3228538"/>
                  </a:lnTo>
                  <a:lnTo>
                    <a:pt x="2574602" y="3210674"/>
                  </a:lnTo>
                  <a:lnTo>
                    <a:pt x="2620467" y="3191622"/>
                  </a:lnTo>
                  <a:lnTo>
                    <a:pt x="2665710" y="3171403"/>
                  </a:lnTo>
                  <a:lnTo>
                    <a:pt x="2710312" y="3150035"/>
                  </a:lnTo>
                  <a:lnTo>
                    <a:pt x="2754255" y="3127537"/>
                  </a:lnTo>
                  <a:lnTo>
                    <a:pt x="2797520" y="3103928"/>
                  </a:lnTo>
                  <a:lnTo>
                    <a:pt x="2840088" y="3079226"/>
                  </a:lnTo>
                  <a:lnTo>
                    <a:pt x="2881940" y="3053451"/>
                  </a:lnTo>
                  <a:lnTo>
                    <a:pt x="2923057" y="3026622"/>
                  </a:lnTo>
                  <a:lnTo>
                    <a:pt x="2963421" y="2998757"/>
                  </a:lnTo>
                  <a:lnTo>
                    <a:pt x="3003012" y="2969874"/>
                  </a:lnTo>
                  <a:lnTo>
                    <a:pt x="3041812" y="2939994"/>
                  </a:lnTo>
                  <a:lnTo>
                    <a:pt x="3079803" y="2909135"/>
                  </a:lnTo>
                  <a:lnTo>
                    <a:pt x="3116964" y="2877315"/>
                  </a:lnTo>
                  <a:lnTo>
                    <a:pt x="3153277" y="2844554"/>
                  </a:lnTo>
                  <a:lnTo>
                    <a:pt x="3188724" y="2810870"/>
                  </a:lnTo>
                  <a:lnTo>
                    <a:pt x="3223285" y="2776283"/>
                  </a:lnTo>
                  <a:lnTo>
                    <a:pt x="2185888" y="1738896"/>
                  </a:lnTo>
                  <a:lnTo>
                    <a:pt x="2120620" y="1738896"/>
                  </a:lnTo>
                  <a:lnTo>
                    <a:pt x="2056920" y="1660664"/>
                  </a:lnTo>
                  <a:lnTo>
                    <a:pt x="1877783" y="1660664"/>
                  </a:lnTo>
                  <a:lnTo>
                    <a:pt x="1877783" y="1440662"/>
                  </a:lnTo>
                  <a:lnTo>
                    <a:pt x="1834502" y="1387487"/>
                  </a:lnTo>
                  <a:lnTo>
                    <a:pt x="1639455" y="1192453"/>
                  </a:lnTo>
                  <a:lnTo>
                    <a:pt x="1675700" y="1192453"/>
                  </a:lnTo>
                  <a:lnTo>
                    <a:pt x="704773" y="0"/>
                  </a:lnTo>
                  <a:close/>
                </a:path>
                <a:path w="3223894" h="3344545">
                  <a:moveTo>
                    <a:pt x="1877783" y="1430794"/>
                  </a:moveTo>
                  <a:lnTo>
                    <a:pt x="1877783" y="1440662"/>
                  </a:lnTo>
                  <a:lnTo>
                    <a:pt x="2120620" y="1738896"/>
                  </a:lnTo>
                  <a:lnTo>
                    <a:pt x="2185888" y="1738896"/>
                  </a:lnTo>
                  <a:lnTo>
                    <a:pt x="1877783" y="1430794"/>
                  </a:lnTo>
                  <a:close/>
                </a:path>
                <a:path w="3223894" h="3344545">
                  <a:moveTo>
                    <a:pt x="1877783" y="1440662"/>
                  </a:moveTo>
                  <a:lnTo>
                    <a:pt x="1877783" y="1660664"/>
                  </a:lnTo>
                  <a:lnTo>
                    <a:pt x="2056920" y="1660664"/>
                  </a:lnTo>
                  <a:lnTo>
                    <a:pt x="1877783" y="1440662"/>
                  </a:lnTo>
                  <a:close/>
                </a:path>
                <a:path w="3223894" h="3344545">
                  <a:moveTo>
                    <a:pt x="1675700" y="1192453"/>
                  </a:moveTo>
                  <a:lnTo>
                    <a:pt x="1639455" y="1192453"/>
                  </a:lnTo>
                  <a:lnTo>
                    <a:pt x="1834502" y="1387487"/>
                  </a:lnTo>
                  <a:lnTo>
                    <a:pt x="1675700" y="1192453"/>
                  </a:lnTo>
                  <a:close/>
                </a:path>
              </a:pathLst>
            </a:custGeom>
            <a:solidFill>
              <a:srgbClr val="7FB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76499" y="1450951"/>
            <a:ext cx="3986529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0" dirty="0">
                <a:latin typeface="Noto Sans CJK KR Medium"/>
                <a:cs typeface="Noto Sans CJK KR Medium"/>
              </a:rPr>
              <a:t>-</a:t>
            </a:r>
            <a:r>
              <a:rPr sz="1650" b="0" spc="-75" dirty="0">
                <a:latin typeface="Noto Sans CJK KR Medium"/>
                <a:cs typeface="Noto Sans CJK KR Medium"/>
              </a:rPr>
              <a:t> 수도권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중심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 err="1">
                <a:latin typeface="Noto Sans CJK KR Medium"/>
                <a:cs typeface="Noto Sans CJK KR Medium"/>
              </a:rPr>
              <a:t>전국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lang="en-US" sz="1650" spc="-80" dirty="0">
                <a:latin typeface="Noto Sans CJK KR Medium"/>
                <a:cs typeface="Noto Sans CJK KR Medium"/>
              </a:rPr>
              <a:t>745</a:t>
            </a:r>
            <a:r>
              <a:rPr sz="1650" b="0" spc="-80" dirty="0">
                <a:latin typeface="Noto Sans CJK KR Medium"/>
                <a:cs typeface="Noto Sans CJK KR Medium"/>
              </a:rPr>
              <a:t>개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매장에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20" dirty="0">
                <a:latin typeface="Noto Sans CJK KR Medium"/>
                <a:cs typeface="Noto Sans CJK KR Medium"/>
              </a:rPr>
              <a:t>약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lang="en-US" sz="1650" spc="-85" dirty="0">
                <a:latin typeface="Noto Sans CJK KR Medium"/>
                <a:cs typeface="Noto Sans CJK KR Medium"/>
              </a:rPr>
              <a:t>5</a:t>
            </a:r>
            <a:r>
              <a:rPr sz="1650" b="0" spc="-85" dirty="0">
                <a:latin typeface="Noto Sans CJK KR Medium"/>
                <a:cs typeface="Noto Sans CJK KR Medium"/>
              </a:rPr>
              <a:t>,</a:t>
            </a:r>
            <a:r>
              <a:rPr lang="en-US" sz="1650" b="0" spc="-85" dirty="0">
                <a:latin typeface="Noto Sans CJK KR Medium"/>
                <a:cs typeface="Noto Sans CJK KR Medium"/>
              </a:rPr>
              <a:t>300</a:t>
            </a:r>
            <a:r>
              <a:rPr sz="1650" b="0" spc="-85" dirty="0">
                <a:latin typeface="Noto Sans CJK KR Medium"/>
                <a:cs typeface="Noto Sans CJK KR Medium"/>
              </a:rPr>
              <a:t>대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40" dirty="0">
                <a:latin typeface="Noto Sans CJK KR Medium"/>
                <a:cs typeface="Noto Sans CJK KR Medium"/>
              </a:rPr>
              <a:t>설치</a:t>
            </a:r>
            <a:endParaRPr sz="1650" dirty="0">
              <a:latin typeface="Noto Sans CJK KR Medium"/>
              <a:cs typeface="Noto Sans CJK KR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6499" y="1705066"/>
            <a:ext cx="4231640" cy="731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894"/>
              </a:spcBef>
              <a:buChar char="-"/>
              <a:tabLst>
                <a:tab pos="124460" algn="l"/>
              </a:tabLst>
            </a:pPr>
            <a:r>
              <a:rPr sz="1650" b="0" spc="-60" dirty="0">
                <a:latin typeface="Noto Sans CJK KR Medium"/>
                <a:cs typeface="Noto Sans CJK KR Medium"/>
              </a:rPr>
              <a:t>주요</a:t>
            </a:r>
            <a:r>
              <a:rPr sz="1650" b="0" spc="-75" dirty="0">
                <a:latin typeface="Noto Sans CJK KR Medium"/>
                <a:cs typeface="Noto Sans CJK KR Medium"/>
              </a:rPr>
              <a:t> 헤어샵 브랜드 </a:t>
            </a:r>
            <a:r>
              <a:rPr sz="1650" b="0" spc="-60" dirty="0">
                <a:latin typeface="Noto Sans CJK KR Medium"/>
                <a:cs typeface="Noto Sans CJK KR Medium"/>
              </a:rPr>
              <a:t>매장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도입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70" dirty="0">
                <a:latin typeface="Noto Sans CJK KR Medium"/>
                <a:cs typeface="Noto Sans CJK KR Medium"/>
              </a:rPr>
              <a:t>(지속 </a:t>
            </a:r>
            <a:r>
              <a:rPr sz="1650" b="0" spc="-60" dirty="0">
                <a:latin typeface="Noto Sans CJK KR Medium"/>
                <a:cs typeface="Noto Sans CJK KR Medium"/>
              </a:rPr>
              <a:t>확대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중)</a:t>
            </a:r>
            <a:endParaRPr sz="1650">
              <a:latin typeface="Noto Sans CJK KR Medium"/>
              <a:cs typeface="Noto Sans CJK KR Medium"/>
            </a:endParaRPr>
          </a:p>
          <a:p>
            <a:pPr marL="123825" indent="-111760">
              <a:lnSpc>
                <a:spcPct val="100000"/>
              </a:lnSpc>
              <a:spcBef>
                <a:spcPts val="800"/>
              </a:spcBef>
              <a:buChar char="-"/>
              <a:tabLst>
                <a:tab pos="124460" algn="l"/>
              </a:tabLst>
            </a:pPr>
            <a:r>
              <a:rPr sz="1650" b="0" spc="-80" dirty="0">
                <a:latin typeface="Noto Sans CJK KR Medium"/>
                <a:cs typeface="Noto Sans CJK KR Medium"/>
              </a:rPr>
              <a:t>1개월에</a:t>
            </a:r>
            <a:r>
              <a:rPr sz="1650" b="0" spc="-55" dirty="0">
                <a:latin typeface="Noto Sans CJK KR Medium"/>
                <a:cs typeface="Noto Sans CJK KR Medium"/>
              </a:rPr>
              <a:t> </a:t>
            </a:r>
            <a:r>
              <a:rPr sz="1650" b="0" spc="-20" dirty="0">
                <a:latin typeface="Noto Sans CJK KR Medium"/>
                <a:cs typeface="Noto Sans CJK KR Medium"/>
              </a:rPr>
              <a:t>약</a:t>
            </a:r>
            <a:r>
              <a:rPr sz="1650" b="0" spc="-50" dirty="0">
                <a:latin typeface="Noto Sans CJK KR Medium"/>
                <a:cs typeface="Noto Sans CJK KR Medium"/>
              </a:rPr>
              <a:t> </a:t>
            </a:r>
            <a:r>
              <a:rPr sz="1650" b="0" spc="-95" dirty="0">
                <a:latin typeface="Noto Sans CJK KR Medium"/>
                <a:cs typeface="Noto Sans CJK KR Medium"/>
              </a:rPr>
              <a:t>1,000,000만명의</a:t>
            </a:r>
            <a:r>
              <a:rPr sz="1650" b="0" spc="-55" dirty="0">
                <a:latin typeface="Noto Sans CJK KR Medium"/>
                <a:cs typeface="Noto Sans CJK KR Medium"/>
              </a:rPr>
              <a:t> </a:t>
            </a:r>
            <a:r>
              <a:rPr sz="1650" b="0" spc="-90" dirty="0">
                <a:latin typeface="Noto Sans CJK KR Medium"/>
                <a:cs typeface="Noto Sans CJK KR Medium"/>
              </a:rPr>
              <a:t>고객들에게</a:t>
            </a:r>
            <a:r>
              <a:rPr sz="1650" b="0" spc="-5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50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노출</a:t>
            </a:r>
            <a:endParaRPr sz="1650">
              <a:latin typeface="Noto Sans CJK KR Medium"/>
              <a:cs typeface="Noto Sans CJK KR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403120" y="3700401"/>
            <a:ext cx="126873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sz="2500" b="1" spc="-125" dirty="0">
                <a:latin typeface="Noto Sans CJK KR Bold"/>
                <a:cs typeface="Noto Sans CJK KR Bold"/>
              </a:rPr>
              <a:t>경기,</a:t>
            </a:r>
            <a:r>
              <a:rPr sz="2500" b="1" spc="-114" dirty="0">
                <a:latin typeface="Noto Sans CJK KR Bold"/>
                <a:cs typeface="Noto Sans CJK KR Bold"/>
              </a:rPr>
              <a:t> </a:t>
            </a:r>
            <a:r>
              <a:rPr sz="2500" b="1" spc="-135" dirty="0">
                <a:latin typeface="Noto Sans CJK KR Bold"/>
                <a:cs typeface="Noto Sans CJK KR Bold"/>
              </a:rPr>
              <a:t>인천</a:t>
            </a:r>
            <a:endParaRPr sz="2500" dirty="0">
              <a:latin typeface="Noto Sans CJK KR Bold"/>
              <a:cs typeface="Noto Sans CJK KR Bold"/>
            </a:endParaRPr>
          </a:p>
          <a:p>
            <a:pPr marL="12700">
              <a:lnSpc>
                <a:spcPts val="1930"/>
              </a:lnSpc>
            </a:pPr>
            <a:r>
              <a:rPr sz="1650" b="0" spc="-80" dirty="0">
                <a:latin typeface="Noto Sans CJK KR Medium"/>
                <a:cs typeface="Noto Sans CJK KR Medium"/>
              </a:rPr>
              <a:t>3</a:t>
            </a:r>
            <a:r>
              <a:rPr lang="en-US" sz="1650" b="0" spc="-80" dirty="0">
                <a:latin typeface="Noto Sans CJK KR Medium"/>
                <a:cs typeface="Noto Sans CJK KR Medium"/>
              </a:rPr>
              <a:t>94</a:t>
            </a:r>
            <a:r>
              <a:rPr sz="1650" b="0" spc="-80" dirty="0">
                <a:latin typeface="Noto Sans CJK KR Medium"/>
                <a:cs typeface="Noto Sans CJK KR Medium"/>
              </a:rPr>
              <a:t>개</a:t>
            </a:r>
            <a:r>
              <a:rPr sz="1650" b="0" spc="-60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매장</a:t>
            </a:r>
            <a:endParaRPr sz="1650" dirty="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50" b="0" spc="-10" dirty="0">
                <a:latin typeface="Noto Sans CJK KR Medium"/>
                <a:cs typeface="Noto Sans CJK KR Medium"/>
              </a:rPr>
              <a:t>(52%)</a:t>
            </a:r>
            <a:endParaRPr sz="1650" dirty="0">
              <a:latin typeface="Noto Sans CJK KR Medium"/>
              <a:cs typeface="Noto Sans CJK KR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316919" y="2655958"/>
            <a:ext cx="93853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sz="2500" b="1" spc="-25" dirty="0">
                <a:latin typeface="Noto Sans CJK KR Bold"/>
                <a:cs typeface="Noto Sans CJK KR Bold"/>
              </a:rPr>
              <a:t>서울</a:t>
            </a:r>
            <a:endParaRPr sz="2500" dirty="0">
              <a:latin typeface="Noto Sans CJK KR Bold"/>
              <a:cs typeface="Noto Sans CJK KR Bold"/>
            </a:endParaRPr>
          </a:p>
          <a:p>
            <a:pPr marL="12700">
              <a:lnSpc>
                <a:spcPts val="1930"/>
              </a:lnSpc>
            </a:pPr>
            <a:r>
              <a:rPr sz="1650" b="0" spc="-80" dirty="0">
                <a:latin typeface="Noto Sans CJK KR Medium"/>
                <a:cs typeface="Noto Sans CJK KR Medium"/>
              </a:rPr>
              <a:t>2</a:t>
            </a:r>
            <a:r>
              <a:rPr lang="en-US" sz="1650" b="0" spc="-80" dirty="0">
                <a:latin typeface="Noto Sans CJK KR Medium"/>
                <a:cs typeface="Noto Sans CJK KR Medium"/>
              </a:rPr>
              <a:t>73</a:t>
            </a:r>
            <a:r>
              <a:rPr sz="1650" b="0" spc="-80" dirty="0">
                <a:latin typeface="Noto Sans CJK KR Medium"/>
                <a:cs typeface="Noto Sans CJK KR Medium"/>
              </a:rPr>
              <a:t>개</a:t>
            </a:r>
            <a:r>
              <a:rPr sz="1650" b="0" spc="-60" dirty="0">
                <a:latin typeface="Noto Sans CJK KR Medium"/>
                <a:cs typeface="Noto Sans CJK KR Medium"/>
              </a:rPr>
              <a:t> </a:t>
            </a:r>
            <a:r>
              <a:rPr sz="1650" b="0" spc="-70" dirty="0">
                <a:latin typeface="Noto Sans CJK KR Medium"/>
                <a:cs typeface="Noto Sans CJK KR Medium"/>
              </a:rPr>
              <a:t>매장</a:t>
            </a:r>
            <a:endParaRPr sz="1650" dirty="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50" b="0" spc="-10" dirty="0">
                <a:latin typeface="Noto Sans CJK KR Medium"/>
                <a:cs typeface="Noto Sans CJK KR Medium"/>
              </a:rPr>
              <a:t>(36%)</a:t>
            </a:r>
            <a:endParaRPr sz="1650" dirty="0">
              <a:latin typeface="Noto Sans CJK KR Medium"/>
              <a:cs typeface="Noto Sans CJK KR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45720" y="894663"/>
            <a:ext cx="26663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25" dirty="0">
                <a:latin typeface="Noto Sans CJK KR Bold"/>
                <a:cs typeface="Noto Sans CJK KR Bold"/>
              </a:rPr>
              <a:t>부산,</a:t>
            </a:r>
            <a:r>
              <a:rPr sz="2500" b="1" spc="-114" dirty="0">
                <a:latin typeface="Noto Sans CJK KR Bold"/>
                <a:cs typeface="Noto Sans CJK KR Bold"/>
              </a:rPr>
              <a:t> </a:t>
            </a:r>
            <a:r>
              <a:rPr sz="2500" b="1" spc="-125" dirty="0">
                <a:latin typeface="Noto Sans CJK KR Bold"/>
                <a:cs typeface="Noto Sans CJK KR Bold"/>
              </a:rPr>
              <a:t>대구,</a:t>
            </a:r>
            <a:r>
              <a:rPr sz="2500" b="1" spc="-114" dirty="0">
                <a:latin typeface="Noto Sans CJK KR Bold"/>
                <a:cs typeface="Noto Sans CJK KR Bold"/>
              </a:rPr>
              <a:t> </a:t>
            </a:r>
            <a:r>
              <a:rPr sz="2500" b="1" spc="-125" dirty="0">
                <a:latin typeface="Noto Sans CJK KR Bold"/>
                <a:cs typeface="Noto Sans CJK KR Bold"/>
              </a:rPr>
              <a:t>광주,</a:t>
            </a:r>
            <a:r>
              <a:rPr sz="2500" b="1" spc="-110" dirty="0">
                <a:latin typeface="Noto Sans CJK KR Bold"/>
                <a:cs typeface="Noto Sans CJK KR Bold"/>
              </a:rPr>
              <a:t> </a:t>
            </a:r>
            <a:r>
              <a:rPr sz="2500" b="1" spc="-125" dirty="0">
                <a:latin typeface="Noto Sans CJK KR Bold"/>
                <a:cs typeface="Noto Sans CJK KR Bold"/>
              </a:rPr>
              <a:t>대전</a:t>
            </a:r>
            <a:endParaRPr sz="2500" dirty="0">
              <a:latin typeface="Noto Sans CJK KR Bold"/>
              <a:cs typeface="Noto Sans CJK KR Bold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14588CDE-A989-2180-99AC-D351869A05C5}"/>
              </a:ext>
            </a:extLst>
          </p:cNvPr>
          <p:cNvGrpSpPr/>
          <p:nvPr/>
        </p:nvGrpSpPr>
        <p:grpSpPr>
          <a:xfrm>
            <a:off x="10545720" y="1260289"/>
            <a:ext cx="831215" cy="533940"/>
            <a:chOff x="10545720" y="1260289"/>
            <a:chExt cx="831215" cy="533940"/>
          </a:xfrm>
        </p:grpSpPr>
        <p:sp>
          <p:nvSpPr>
            <p:cNvPr id="48" name="object 48"/>
            <p:cNvSpPr txBox="1"/>
            <p:nvPr/>
          </p:nvSpPr>
          <p:spPr>
            <a:xfrm>
              <a:off x="10545720" y="1260289"/>
              <a:ext cx="831215" cy="268662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650" b="0" spc="-70" dirty="0">
                  <a:latin typeface="Noto Sans CJK KR Medium"/>
                  <a:cs typeface="Noto Sans CJK KR Medium"/>
                </a:rPr>
                <a:t>7</a:t>
              </a:r>
              <a:r>
                <a:rPr lang="en-US" sz="1650" b="0" spc="-70" dirty="0">
                  <a:latin typeface="Noto Sans CJK KR Medium"/>
                  <a:cs typeface="Noto Sans CJK KR Medium"/>
                </a:rPr>
                <a:t>8</a:t>
              </a:r>
              <a:r>
                <a:rPr sz="1650" b="0" spc="-70" dirty="0">
                  <a:latin typeface="Noto Sans CJK KR Medium"/>
                  <a:cs typeface="Noto Sans CJK KR Medium"/>
                </a:rPr>
                <a:t>개</a:t>
              </a:r>
              <a:r>
                <a:rPr sz="1650" b="0" spc="-75" dirty="0">
                  <a:latin typeface="Noto Sans CJK KR Medium"/>
                  <a:cs typeface="Noto Sans CJK KR Medium"/>
                </a:rPr>
                <a:t> </a:t>
              </a:r>
              <a:r>
                <a:rPr sz="1650" b="0" spc="-70" dirty="0">
                  <a:latin typeface="Noto Sans CJK KR Medium"/>
                  <a:cs typeface="Noto Sans CJK KR Medium"/>
                </a:rPr>
                <a:t>매장</a:t>
              </a:r>
              <a:endParaRPr sz="1650" dirty="0">
                <a:latin typeface="Noto Sans CJK KR Medium"/>
                <a:cs typeface="Noto Sans CJK KR Medium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0545720" y="1514194"/>
              <a:ext cx="553085" cy="2800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650" b="0" spc="-85" dirty="0">
                  <a:latin typeface="Noto Sans CJK KR Medium"/>
                  <a:cs typeface="Noto Sans CJK KR Medium"/>
                </a:rPr>
                <a:t>(12%)</a:t>
              </a:r>
              <a:endParaRPr sz="1650" dirty="0">
                <a:latin typeface="Noto Sans CJK KR Medium"/>
                <a:cs typeface="Noto Sans CJK KR Medium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889203" y="2883598"/>
            <a:ext cx="8801100" cy="2541270"/>
            <a:chOff x="889203" y="2883598"/>
            <a:chExt cx="8801100" cy="2541270"/>
          </a:xfrm>
        </p:grpSpPr>
        <p:sp>
          <p:nvSpPr>
            <p:cNvPr id="51" name="object 51"/>
            <p:cNvSpPr/>
            <p:nvPr/>
          </p:nvSpPr>
          <p:spPr>
            <a:xfrm>
              <a:off x="889203" y="2883611"/>
              <a:ext cx="8801100" cy="2541270"/>
            </a:xfrm>
            <a:custGeom>
              <a:avLst/>
              <a:gdLst/>
              <a:ahLst/>
              <a:cxnLst/>
              <a:rect l="l" t="t" r="r" b="b"/>
              <a:pathLst>
                <a:path w="8801100" h="2541270">
                  <a:moveTo>
                    <a:pt x="8800744" y="0"/>
                  </a:moveTo>
                  <a:lnTo>
                    <a:pt x="0" y="0"/>
                  </a:lnTo>
                  <a:lnTo>
                    <a:pt x="0" y="2541054"/>
                  </a:lnTo>
                  <a:lnTo>
                    <a:pt x="8800744" y="2541054"/>
                  </a:lnTo>
                  <a:lnTo>
                    <a:pt x="880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203" y="2883598"/>
              <a:ext cx="8800739" cy="2299855"/>
            </a:xfrm>
            <a:prstGeom prst="rect">
              <a:avLst/>
            </a:prstGeom>
          </p:spPr>
        </p:pic>
      </p:grpSp>
      <p:sp>
        <p:nvSpPr>
          <p:cNvPr id="55" name="object 55"/>
          <p:cNvSpPr/>
          <p:nvPr/>
        </p:nvSpPr>
        <p:spPr>
          <a:xfrm>
            <a:off x="889203" y="5655599"/>
            <a:ext cx="12869545" cy="1525270"/>
          </a:xfrm>
          <a:custGeom>
            <a:avLst/>
            <a:gdLst/>
            <a:ahLst/>
            <a:cxnLst/>
            <a:rect l="l" t="t" r="r" b="b"/>
            <a:pathLst>
              <a:path w="12869544" h="1525270">
                <a:moveTo>
                  <a:pt x="12797066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453210"/>
                </a:lnTo>
                <a:lnTo>
                  <a:pt x="1124" y="1494833"/>
                </a:lnTo>
                <a:lnTo>
                  <a:pt x="8999" y="1516206"/>
                </a:lnTo>
                <a:lnTo>
                  <a:pt x="30373" y="1524081"/>
                </a:lnTo>
                <a:lnTo>
                  <a:pt x="71996" y="1525206"/>
                </a:lnTo>
                <a:lnTo>
                  <a:pt x="12797066" y="1525206"/>
                </a:lnTo>
                <a:lnTo>
                  <a:pt x="12838688" y="1524081"/>
                </a:lnTo>
                <a:lnTo>
                  <a:pt x="12860062" y="1516206"/>
                </a:lnTo>
                <a:lnTo>
                  <a:pt x="12867937" y="1494833"/>
                </a:lnTo>
                <a:lnTo>
                  <a:pt x="12869062" y="1453210"/>
                </a:lnTo>
                <a:lnTo>
                  <a:pt x="12869062" y="71996"/>
                </a:lnTo>
                <a:lnTo>
                  <a:pt x="12867937" y="30373"/>
                </a:lnTo>
                <a:lnTo>
                  <a:pt x="12860062" y="8999"/>
                </a:lnTo>
                <a:lnTo>
                  <a:pt x="12838688" y="1124"/>
                </a:lnTo>
                <a:lnTo>
                  <a:pt x="12797066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39976" y="5930699"/>
            <a:ext cx="775589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0" dirty="0">
                <a:solidFill>
                  <a:srgbClr val="FFFFFF"/>
                </a:solidFill>
                <a:latin typeface="Noto Sans CJK KR Bold"/>
                <a:cs typeface="Noto Sans CJK KR Bold"/>
              </a:rPr>
              <a:t>※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45" dirty="0">
                <a:solidFill>
                  <a:srgbClr val="FFFFFF"/>
                </a:solidFill>
                <a:latin typeface="Noto Sans CJK KR Bold"/>
                <a:cs typeface="Noto Sans CJK KR Bold"/>
              </a:rPr>
              <a:t>1개월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60" dirty="0">
                <a:solidFill>
                  <a:srgbClr val="FFFFFF"/>
                </a:solidFill>
                <a:latin typeface="Noto Sans CJK KR Bold"/>
                <a:cs typeface="Noto Sans CJK KR Bold"/>
              </a:rPr>
              <a:t>광고노출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Noto Sans CJK KR Bold"/>
                <a:cs typeface="Noto Sans CJK KR Bold"/>
              </a:rPr>
              <a:t>고객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Noto Sans CJK KR Bold"/>
                <a:cs typeface="Noto Sans CJK KR Bold"/>
              </a:rPr>
              <a:t>수</a:t>
            </a:r>
            <a:r>
              <a:rPr sz="2100" b="1" spc="-19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Noto Sans CJK KR Bold"/>
                <a:cs typeface="Noto Sans CJK KR Bold"/>
              </a:rPr>
              <a:t>(추정)</a:t>
            </a:r>
            <a:endParaRPr sz="2100" dirty="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200" spc="-145" dirty="0" err="1">
                <a:solidFill>
                  <a:srgbClr val="FFFFFF"/>
                </a:solidFill>
                <a:latin typeface="Noto Sans CJK KR Regular"/>
                <a:cs typeface="Noto Sans CJK KR Regular"/>
              </a:rPr>
              <a:t>경대</a:t>
            </a:r>
            <a:r>
              <a:rPr sz="3200" spc="-150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lang="en-US" sz="3200" spc="-17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5</a:t>
            </a:r>
            <a:r>
              <a:rPr sz="3200" spc="-17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,</a:t>
            </a:r>
            <a:r>
              <a:rPr lang="en-US" sz="3200" spc="-17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323</a:t>
            </a:r>
            <a:r>
              <a:rPr sz="3200" spc="-17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대</a:t>
            </a:r>
            <a:r>
              <a:rPr sz="3200" spc="-14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×</a:t>
            </a:r>
            <a:r>
              <a:rPr sz="3200" spc="-14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8명/일</a:t>
            </a:r>
            <a:r>
              <a:rPr sz="3200" spc="-14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×</a:t>
            </a:r>
            <a:r>
              <a:rPr sz="3200" spc="-150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30일</a:t>
            </a:r>
            <a:r>
              <a:rPr sz="3200" spc="-14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=</a:t>
            </a:r>
            <a:r>
              <a:rPr sz="3200" spc="-145" dirty="0">
                <a:solidFill>
                  <a:srgbClr val="FFFFFF"/>
                </a:solidFill>
                <a:latin typeface="Noto Sans CJK KR Regular"/>
                <a:cs typeface="Noto Sans CJK KR Regular"/>
              </a:rPr>
              <a:t> </a:t>
            </a:r>
            <a:r>
              <a:rPr sz="6000" b="1" spc="-322" baseline="-4166" dirty="0">
                <a:solidFill>
                  <a:srgbClr val="FFDE00"/>
                </a:solidFill>
                <a:latin typeface="Noto Sans CJK KR Bold"/>
                <a:cs typeface="Noto Sans CJK KR Bold"/>
              </a:rPr>
              <a:t>1,</a:t>
            </a:r>
            <a:r>
              <a:rPr lang="en-US" sz="6000" b="1" spc="-322" baseline="-4166" dirty="0">
                <a:solidFill>
                  <a:srgbClr val="FFDE00"/>
                </a:solidFill>
                <a:latin typeface="Noto Sans CJK KR Bold"/>
                <a:cs typeface="Noto Sans CJK KR Bold"/>
              </a:rPr>
              <a:t>277</a:t>
            </a:r>
            <a:r>
              <a:rPr sz="6000" b="1" spc="-322" baseline="-4166" dirty="0">
                <a:solidFill>
                  <a:srgbClr val="FFDE00"/>
                </a:solidFill>
                <a:latin typeface="Noto Sans CJK KR Bold"/>
                <a:cs typeface="Noto Sans CJK KR Bold"/>
              </a:rPr>
              <a:t>,</a:t>
            </a:r>
            <a:r>
              <a:rPr lang="en-US" sz="6000" b="1" spc="-322" baseline="-4166" dirty="0">
                <a:solidFill>
                  <a:srgbClr val="FFDE00"/>
                </a:solidFill>
                <a:latin typeface="Noto Sans CJK KR Bold"/>
                <a:cs typeface="Noto Sans CJK KR Bold"/>
              </a:rPr>
              <a:t>52</a:t>
            </a:r>
            <a:r>
              <a:rPr sz="6000" b="1" spc="-322" baseline="-4166" dirty="0">
                <a:solidFill>
                  <a:srgbClr val="FFDE00"/>
                </a:solidFill>
                <a:latin typeface="Noto Sans CJK KR Bold"/>
                <a:cs typeface="Noto Sans CJK KR Bold"/>
              </a:rPr>
              <a:t>0</a:t>
            </a:r>
            <a:r>
              <a:rPr sz="3450" b="1" spc="-322" baseline="-3623" dirty="0">
                <a:solidFill>
                  <a:srgbClr val="FFDE00"/>
                </a:solidFill>
                <a:latin typeface="Noto Sans CJK KR Bold"/>
                <a:cs typeface="Noto Sans CJK KR Bold"/>
              </a:rPr>
              <a:t>명</a:t>
            </a:r>
            <a:endParaRPr sz="3450" baseline="-3623" dirty="0">
              <a:latin typeface="Noto Sans CJK KR Bold"/>
              <a:cs typeface="Noto Sans CJK KR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47305" y="5887336"/>
            <a:ext cx="4200525" cy="99821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solidFill>
                  <a:srgbClr val="FFFFFF"/>
                </a:solidFill>
                <a:latin typeface="Noto Sans CJK KR Bold"/>
                <a:cs typeface="Noto Sans CJK KR Bold"/>
              </a:rPr>
              <a:t>※</a:t>
            </a:r>
            <a:r>
              <a:rPr sz="1400" b="1" spc="-14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Noto Sans CJK KR Bold"/>
                <a:cs typeface="Noto Sans CJK KR Bold"/>
              </a:rPr>
              <a:t>산출</a:t>
            </a:r>
            <a:r>
              <a:rPr sz="1400" b="1" spc="-14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Noto Sans CJK KR Bold"/>
                <a:cs typeface="Noto Sans CJK KR Bold"/>
              </a:rPr>
              <a:t>기준</a:t>
            </a:r>
            <a:endParaRPr sz="14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00" b="0" dirty="0">
                <a:latin typeface="Noto Sans CJK KR Medium"/>
                <a:cs typeface="Noto Sans CJK KR Medium"/>
              </a:rPr>
              <a:t>+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전국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매장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광고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운영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50" dirty="0">
                <a:latin typeface="Noto Sans CJK KR Medium"/>
                <a:cs typeface="Noto Sans CJK KR Medium"/>
              </a:rPr>
              <a:t>시</a:t>
            </a:r>
            <a:endParaRPr sz="140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0" dirty="0">
                <a:latin typeface="Noto Sans CJK KR Medium"/>
                <a:cs typeface="Noto Sans CJK KR Medium"/>
              </a:rPr>
              <a:t>+</a:t>
            </a:r>
            <a:r>
              <a:rPr sz="1400" b="0" spc="-135" dirty="0">
                <a:latin typeface="Noto Sans CJK KR Medium"/>
                <a:cs typeface="Noto Sans CJK KR Medium"/>
              </a:rPr>
              <a:t> </a:t>
            </a:r>
            <a:r>
              <a:rPr sz="1400" b="0" spc="-80" dirty="0">
                <a:latin typeface="Noto Sans CJK KR Medium"/>
                <a:cs typeface="Noto Sans CJK KR Medium"/>
              </a:rPr>
              <a:t>헤어샵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경대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80" dirty="0">
                <a:latin typeface="Noto Sans CJK KR Medium"/>
                <a:cs typeface="Noto Sans CJK KR Medium"/>
              </a:rPr>
              <a:t>1대당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1일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평균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55" dirty="0">
                <a:latin typeface="Noto Sans CJK KR Medium"/>
                <a:cs typeface="Noto Sans CJK KR Medium"/>
              </a:rPr>
              <a:t>고객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dirty="0">
                <a:latin typeface="Noto Sans CJK KR Medium"/>
                <a:cs typeface="Noto Sans CJK KR Medium"/>
              </a:rPr>
              <a:t>수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dirty="0">
                <a:latin typeface="Noto Sans CJK KR Medium"/>
                <a:cs typeface="Noto Sans CJK KR Medium"/>
              </a:rPr>
              <a:t>=</a:t>
            </a:r>
            <a:r>
              <a:rPr sz="1400" b="0" spc="-130" dirty="0">
                <a:latin typeface="Noto Sans CJK KR Medium"/>
                <a:cs typeface="Noto Sans CJK KR Medium"/>
              </a:rPr>
              <a:t> </a:t>
            </a:r>
            <a:r>
              <a:rPr sz="1400" b="0" spc="-25" dirty="0">
                <a:latin typeface="Noto Sans CJK KR Medium"/>
                <a:cs typeface="Noto Sans CJK KR Medium"/>
              </a:rPr>
              <a:t>8명</a:t>
            </a:r>
            <a:endParaRPr sz="1400">
              <a:latin typeface="Noto Sans CJK KR Medium"/>
              <a:cs typeface="Noto Sans CJK KR Medium"/>
            </a:endParaRPr>
          </a:p>
          <a:p>
            <a:pPr marL="126364">
              <a:lnSpc>
                <a:spcPct val="100000"/>
              </a:lnSpc>
              <a:spcBef>
                <a:spcPts val="340"/>
              </a:spcBef>
            </a:pPr>
            <a:r>
              <a:rPr sz="1100" spc="-10" dirty="0">
                <a:latin typeface="Noto Sans CJK KR Regular"/>
                <a:cs typeface="Noto Sans CJK KR Regular"/>
              </a:rPr>
              <a:t>*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75" dirty="0">
                <a:latin typeface="Noto Sans CJK KR Regular"/>
                <a:cs typeface="Noto Sans CJK KR Regular"/>
              </a:rPr>
              <a:t>매거진</a:t>
            </a:r>
            <a:r>
              <a:rPr sz="1100" spc="-80" dirty="0">
                <a:latin typeface="Noto Sans CJK KR Regular"/>
                <a:cs typeface="Noto Sans CJK KR Regular"/>
              </a:rPr>
              <a:t> TV자체 </a:t>
            </a:r>
            <a:r>
              <a:rPr sz="1100" spc="-90" dirty="0">
                <a:latin typeface="Noto Sans CJK KR Regular"/>
                <a:cs typeface="Noto Sans CJK KR Regular"/>
              </a:rPr>
              <a:t>설문조사(’23년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70" dirty="0">
                <a:latin typeface="Noto Sans CJK KR Regular"/>
                <a:cs typeface="Noto Sans CJK KR Regular"/>
              </a:rPr>
              <a:t>4월)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10" dirty="0">
                <a:latin typeface="Noto Sans CJK KR Regular"/>
                <a:cs typeface="Noto Sans CJK KR Regular"/>
              </a:rPr>
              <a:t>–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85" dirty="0">
                <a:latin typeface="Noto Sans CJK KR Regular"/>
                <a:cs typeface="Noto Sans CJK KR Regular"/>
              </a:rPr>
              <a:t>서울/경기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60" dirty="0">
                <a:latin typeface="Noto Sans CJK KR Regular"/>
                <a:cs typeface="Noto Sans CJK KR Regular"/>
              </a:rPr>
              <a:t>지역</a:t>
            </a:r>
            <a:r>
              <a:rPr sz="1100" spc="-80" dirty="0">
                <a:latin typeface="Noto Sans CJK KR Regular"/>
                <a:cs typeface="Noto Sans CJK KR Regular"/>
              </a:rPr>
              <a:t> 100개 </a:t>
            </a:r>
            <a:r>
              <a:rPr sz="1100" spc="-75" dirty="0">
                <a:latin typeface="Noto Sans CJK KR Regular"/>
                <a:cs typeface="Noto Sans CJK KR Regular"/>
              </a:rPr>
              <a:t>헤어샵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60" dirty="0">
                <a:latin typeface="Noto Sans CJK KR Regular"/>
                <a:cs typeface="Noto Sans CJK KR Regular"/>
              </a:rPr>
              <a:t>원장</a:t>
            </a:r>
            <a:r>
              <a:rPr sz="1100" spc="-80" dirty="0">
                <a:latin typeface="Noto Sans CJK KR Regular"/>
                <a:cs typeface="Noto Sans CJK KR Regular"/>
              </a:rPr>
              <a:t> </a:t>
            </a:r>
            <a:r>
              <a:rPr sz="1100" spc="-25" dirty="0">
                <a:latin typeface="Noto Sans CJK KR Regular"/>
                <a:cs typeface="Noto Sans CJK KR Regular"/>
              </a:rPr>
              <a:t>대상</a:t>
            </a:r>
            <a:endParaRPr sz="1100">
              <a:latin typeface="Noto Sans CJK KR Regular"/>
              <a:cs typeface="Noto Sans CJK KR Regular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133199" y="5957402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67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9203" y="2883611"/>
            <a:ext cx="8801100" cy="254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R="2540" algn="ctr">
              <a:lnSpc>
                <a:spcPct val="100000"/>
              </a:lnSpc>
            </a:pPr>
            <a:r>
              <a:rPr sz="1650" b="0" spc="-60" dirty="0">
                <a:latin typeface="Noto Sans CJK KR Medium"/>
                <a:cs typeface="Noto Sans CJK KR Medium"/>
              </a:rPr>
              <a:t>주요</a:t>
            </a:r>
            <a:r>
              <a:rPr sz="1650" b="0" spc="-8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가맹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브랜드</a:t>
            </a:r>
            <a:endParaRPr sz="1650">
              <a:latin typeface="Noto Sans CJK KR Medium"/>
              <a:cs typeface="Noto Sans CJK KR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02</a:t>
            </a:r>
            <a:endParaRPr sz="2200">
              <a:latin typeface="DINPro-Regular"/>
              <a:cs typeface="DINPro-Regular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822381A3-C0C7-4366-9FCF-74BF9BA93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그림 64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3B74ACB-D0A8-DDC5-CB20-EAE56721F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75" dirty="0"/>
              <a:t> </a:t>
            </a:r>
            <a:r>
              <a:rPr spc="-150" dirty="0"/>
              <a:t>TV</a:t>
            </a:r>
            <a:r>
              <a:rPr spc="-175" dirty="0"/>
              <a:t> </a:t>
            </a:r>
            <a:r>
              <a:rPr spc="-170" dirty="0"/>
              <a:t>기대 </a:t>
            </a:r>
            <a:r>
              <a:rPr spc="-285" dirty="0"/>
              <a:t>효과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5915686" y="3142691"/>
            <a:ext cx="2799080" cy="2799080"/>
            <a:chOff x="5915686" y="3142691"/>
            <a:chExt cx="2799080" cy="2799080"/>
          </a:xfrm>
        </p:grpSpPr>
        <p:sp>
          <p:nvSpPr>
            <p:cNvPr id="38" name="object 38"/>
            <p:cNvSpPr/>
            <p:nvPr/>
          </p:nvSpPr>
          <p:spPr>
            <a:xfrm>
              <a:off x="5915686" y="3409713"/>
              <a:ext cx="1400175" cy="1565275"/>
            </a:xfrm>
            <a:custGeom>
              <a:avLst/>
              <a:gdLst/>
              <a:ahLst/>
              <a:cxnLst/>
              <a:rect l="l" t="t" r="r" b="b"/>
              <a:pathLst>
                <a:path w="1400175" h="1565275">
                  <a:moveTo>
                    <a:pt x="577029" y="0"/>
                  </a:moveTo>
                  <a:lnTo>
                    <a:pt x="538885" y="28716"/>
                  </a:lnTo>
                  <a:lnTo>
                    <a:pt x="501875" y="58623"/>
                  </a:lnTo>
                  <a:lnTo>
                    <a:pt x="466018" y="89681"/>
                  </a:lnTo>
                  <a:lnTo>
                    <a:pt x="431333" y="121854"/>
                  </a:lnTo>
                  <a:lnTo>
                    <a:pt x="397839" y="155105"/>
                  </a:lnTo>
                  <a:lnTo>
                    <a:pt x="365555" y="189396"/>
                  </a:lnTo>
                  <a:lnTo>
                    <a:pt x="334500" y="224690"/>
                  </a:lnTo>
                  <a:lnTo>
                    <a:pt x="304693" y="260949"/>
                  </a:lnTo>
                  <a:lnTo>
                    <a:pt x="276154" y="298137"/>
                  </a:lnTo>
                  <a:lnTo>
                    <a:pt x="248900" y="336216"/>
                  </a:lnTo>
                  <a:lnTo>
                    <a:pt x="222952" y="375148"/>
                  </a:lnTo>
                  <a:lnTo>
                    <a:pt x="198329" y="414896"/>
                  </a:lnTo>
                  <a:lnTo>
                    <a:pt x="175048" y="455424"/>
                  </a:lnTo>
                  <a:lnTo>
                    <a:pt x="153130" y="496693"/>
                  </a:lnTo>
                  <a:lnTo>
                    <a:pt x="132594" y="538666"/>
                  </a:lnTo>
                  <a:lnTo>
                    <a:pt x="113458" y="581306"/>
                  </a:lnTo>
                  <a:lnTo>
                    <a:pt x="95742" y="624576"/>
                  </a:lnTo>
                  <a:lnTo>
                    <a:pt x="79464" y="668438"/>
                  </a:lnTo>
                  <a:lnTo>
                    <a:pt x="64644" y="712855"/>
                  </a:lnTo>
                  <a:lnTo>
                    <a:pt x="51300" y="757790"/>
                  </a:lnTo>
                  <a:lnTo>
                    <a:pt x="39453" y="803205"/>
                  </a:lnTo>
                  <a:lnTo>
                    <a:pt x="29120" y="849063"/>
                  </a:lnTo>
                  <a:lnTo>
                    <a:pt x="20321" y="895327"/>
                  </a:lnTo>
                  <a:lnTo>
                    <a:pt x="13075" y="941959"/>
                  </a:lnTo>
                  <a:lnTo>
                    <a:pt x="7400" y="988922"/>
                  </a:lnTo>
                  <a:lnTo>
                    <a:pt x="3317" y="1036179"/>
                  </a:lnTo>
                  <a:lnTo>
                    <a:pt x="844" y="1083693"/>
                  </a:lnTo>
                  <a:lnTo>
                    <a:pt x="0" y="1131425"/>
                  </a:lnTo>
                  <a:lnTo>
                    <a:pt x="803" y="1179339"/>
                  </a:lnTo>
                  <a:lnTo>
                    <a:pt x="3274" y="1227398"/>
                  </a:lnTo>
                  <a:lnTo>
                    <a:pt x="7432" y="1275563"/>
                  </a:lnTo>
                  <a:lnTo>
                    <a:pt x="13294" y="1323799"/>
                  </a:lnTo>
                  <a:lnTo>
                    <a:pt x="20881" y="1372066"/>
                  </a:lnTo>
                  <a:lnTo>
                    <a:pt x="30211" y="1420329"/>
                  </a:lnTo>
                  <a:lnTo>
                    <a:pt x="41303" y="1468550"/>
                  </a:lnTo>
                  <a:lnTo>
                    <a:pt x="54177" y="1516691"/>
                  </a:lnTo>
                  <a:lnTo>
                    <a:pt x="68851" y="1564716"/>
                  </a:lnTo>
                  <a:lnTo>
                    <a:pt x="1399684" y="1132293"/>
                  </a:lnTo>
                  <a:lnTo>
                    <a:pt x="577029" y="0"/>
                  </a:lnTo>
                  <a:close/>
                </a:path>
              </a:pathLst>
            </a:custGeom>
            <a:solidFill>
              <a:srgbClr val="F2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92878" y="3142691"/>
              <a:ext cx="1645285" cy="1399540"/>
            </a:xfrm>
            <a:custGeom>
              <a:avLst/>
              <a:gdLst/>
              <a:ahLst/>
              <a:cxnLst/>
              <a:rect l="l" t="t" r="r" b="b"/>
              <a:pathLst>
                <a:path w="1645284" h="1399539">
                  <a:moveTo>
                    <a:pt x="808861" y="0"/>
                  </a:moveTo>
                  <a:lnTo>
                    <a:pt x="762003" y="1195"/>
                  </a:lnTo>
                  <a:lnTo>
                    <a:pt x="715150" y="3962"/>
                  </a:lnTo>
                  <a:lnTo>
                    <a:pt x="668344" y="8306"/>
                  </a:lnTo>
                  <a:lnTo>
                    <a:pt x="621626" y="14234"/>
                  </a:lnTo>
                  <a:lnTo>
                    <a:pt x="575037" y="21753"/>
                  </a:lnTo>
                  <a:lnTo>
                    <a:pt x="528619" y="30869"/>
                  </a:lnTo>
                  <a:lnTo>
                    <a:pt x="482414" y="41589"/>
                  </a:lnTo>
                  <a:lnTo>
                    <a:pt x="436462" y="53920"/>
                  </a:lnTo>
                  <a:lnTo>
                    <a:pt x="390805" y="67868"/>
                  </a:lnTo>
                  <a:lnTo>
                    <a:pt x="345485" y="83439"/>
                  </a:lnTo>
                  <a:lnTo>
                    <a:pt x="300543" y="100641"/>
                  </a:lnTo>
                  <a:lnTo>
                    <a:pt x="256019" y="119479"/>
                  </a:lnTo>
                  <a:lnTo>
                    <a:pt x="211957" y="139961"/>
                  </a:lnTo>
                  <a:lnTo>
                    <a:pt x="168396" y="162093"/>
                  </a:lnTo>
                  <a:lnTo>
                    <a:pt x="125378" y="185881"/>
                  </a:lnTo>
                  <a:lnTo>
                    <a:pt x="82945" y="211332"/>
                  </a:lnTo>
                  <a:lnTo>
                    <a:pt x="41139" y="238453"/>
                  </a:lnTo>
                  <a:lnTo>
                    <a:pt x="0" y="267251"/>
                  </a:lnTo>
                  <a:lnTo>
                    <a:pt x="822490" y="1399316"/>
                  </a:lnTo>
                  <a:lnTo>
                    <a:pt x="1645157" y="267022"/>
                  </a:lnTo>
                  <a:lnTo>
                    <a:pt x="1606059" y="239619"/>
                  </a:lnTo>
                  <a:lnTo>
                    <a:pt x="1566180" y="213662"/>
                  </a:lnTo>
                  <a:lnTo>
                    <a:pt x="1525561" y="189157"/>
                  </a:lnTo>
                  <a:lnTo>
                    <a:pt x="1484244" y="166112"/>
                  </a:lnTo>
                  <a:lnTo>
                    <a:pt x="1442271" y="144532"/>
                  </a:lnTo>
                  <a:lnTo>
                    <a:pt x="1399682" y="124424"/>
                  </a:lnTo>
                  <a:lnTo>
                    <a:pt x="1356519" y="105796"/>
                  </a:lnTo>
                  <a:lnTo>
                    <a:pt x="1312824" y="88652"/>
                  </a:lnTo>
                  <a:lnTo>
                    <a:pt x="1268638" y="73001"/>
                  </a:lnTo>
                  <a:lnTo>
                    <a:pt x="1224001" y="58849"/>
                  </a:lnTo>
                  <a:lnTo>
                    <a:pt x="1178957" y="46201"/>
                  </a:lnTo>
                  <a:lnTo>
                    <a:pt x="1133545" y="35066"/>
                  </a:lnTo>
                  <a:lnTo>
                    <a:pt x="1087808" y="25449"/>
                  </a:lnTo>
                  <a:lnTo>
                    <a:pt x="1041786" y="17356"/>
                  </a:lnTo>
                  <a:lnTo>
                    <a:pt x="995521" y="10796"/>
                  </a:lnTo>
                  <a:lnTo>
                    <a:pt x="949055" y="5773"/>
                  </a:lnTo>
                  <a:lnTo>
                    <a:pt x="902429" y="2295"/>
                  </a:lnTo>
                  <a:lnTo>
                    <a:pt x="855684" y="368"/>
                  </a:lnTo>
                  <a:lnTo>
                    <a:pt x="808861" y="0"/>
                  </a:lnTo>
                  <a:close/>
                </a:path>
              </a:pathLst>
            </a:custGeom>
            <a:solidFill>
              <a:srgbClr val="545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15374" y="3409938"/>
              <a:ext cx="1399540" cy="1564640"/>
            </a:xfrm>
            <a:custGeom>
              <a:avLst/>
              <a:gdLst/>
              <a:ahLst/>
              <a:cxnLst/>
              <a:rect l="l" t="t" r="r" b="b"/>
              <a:pathLst>
                <a:path w="1399540" h="1564639">
                  <a:moveTo>
                    <a:pt x="822502" y="0"/>
                  </a:moveTo>
                  <a:lnTo>
                    <a:pt x="0" y="1132077"/>
                  </a:lnTo>
                  <a:lnTo>
                    <a:pt x="1331099" y="1564576"/>
                  </a:lnTo>
                  <a:lnTo>
                    <a:pt x="1345080" y="1518923"/>
                  </a:lnTo>
                  <a:lnTo>
                    <a:pt x="1357444" y="1472974"/>
                  </a:lnTo>
                  <a:lnTo>
                    <a:pt x="1368198" y="1426771"/>
                  </a:lnTo>
                  <a:lnTo>
                    <a:pt x="1377348" y="1380355"/>
                  </a:lnTo>
                  <a:lnTo>
                    <a:pt x="1384902" y="1333767"/>
                  </a:lnTo>
                  <a:lnTo>
                    <a:pt x="1390865" y="1287049"/>
                  </a:lnTo>
                  <a:lnTo>
                    <a:pt x="1395244" y="1240242"/>
                  </a:lnTo>
                  <a:lnTo>
                    <a:pt x="1398046" y="1193388"/>
                  </a:lnTo>
                  <a:lnTo>
                    <a:pt x="1399277" y="1146528"/>
                  </a:lnTo>
                  <a:lnTo>
                    <a:pt x="1398944" y="1099703"/>
                  </a:lnTo>
                  <a:lnTo>
                    <a:pt x="1397053" y="1052954"/>
                  </a:lnTo>
                  <a:lnTo>
                    <a:pt x="1393611" y="1006324"/>
                  </a:lnTo>
                  <a:lnTo>
                    <a:pt x="1388624" y="959853"/>
                  </a:lnTo>
                  <a:lnTo>
                    <a:pt x="1382099" y="913583"/>
                  </a:lnTo>
                  <a:lnTo>
                    <a:pt x="1374042" y="867556"/>
                  </a:lnTo>
                  <a:lnTo>
                    <a:pt x="1364460" y="821812"/>
                  </a:lnTo>
                  <a:lnTo>
                    <a:pt x="1353360" y="776393"/>
                  </a:lnTo>
                  <a:lnTo>
                    <a:pt x="1340747" y="731340"/>
                  </a:lnTo>
                  <a:lnTo>
                    <a:pt x="1326629" y="686695"/>
                  </a:lnTo>
                  <a:lnTo>
                    <a:pt x="1311012" y="642500"/>
                  </a:lnTo>
                  <a:lnTo>
                    <a:pt x="1293902" y="598795"/>
                  </a:lnTo>
                  <a:lnTo>
                    <a:pt x="1275307" y="555622"/>
                  </a:lnTo>
                  <a:lnTo>
                    <a:pt x="1255232" y="513022"/>
                  </a:lnTo>
                  <a:lnTo>
                    <a:pt x="1233684" y="471037"/>
                  </a:lnTo>
                  <a:lnTo>
                    <a:pt x="1210670" y="429708"/>
                  </a:lnTo>
                  <a:lnTo>
                    <a:pt x="1186196" y="389076"/>
                  </a:lnTo>
                  <a:lnTo>
                    <a:pt x="1160269" y="349184"/>
                  </a:lnTo>
                  <a:lnTo>
                    <a:pt x="1132895" y="310071"/>
                  </a:lnTo>
                  <a:lnTo>
                    <a:pt x="1104081" y="271781"/>
                  </a:lnTo>
                  <a:lnTo>
                    <a:pt x="1073833" y="234353"/>
                  </a:lnTo>
                  <a:lnTo>
                    <a:pt x="1042158" y="197829"/>
                  </a:lnTo>
                  <a:lnTo>
                    <a:pt x="1009062" y="162252"/>
                  </a:lnTo>
                  <a:lnTo>
                    <a:pt x="974552" y="127662"/>
                  </a:lnTo>
                  <a:lnTo>
                    <a:pt x="938635" y="94100"/>
                  </a:lnTo>
                  <a:lnTo>
                    <a:pt x="901316" y="61608"/>
                  </a:lnTo>
                  <a:lnTo>
                    <a:pt x="862603" y="30227"/>
                  </a:lnTo>
                  <a:lnTo>
                    <a:pt x="822502" y="0"/>
                  </a:lnTo>
                  <a:close/>
                </a:path>
              </a:pathLst>
            </a:custGeom>
            <a:solidFill>
              <a:srgbClr val="A8C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15375" y="4542009"/>
              <a:ext cx="1330960" cy="1400175"/>
            </a:xfrm>
            <a:custGeom>
              <a:avLst/>
              <a:gdLst/>
              <a:ahLst/>
              <a:cxnLst/>
              <a:rect l="l" t="t" r="r" b="b"/>
              <a:pathLst>
                <a:path w="1330959" h="1400175">
                  <a:moveTo>
                    <a:pt x="0" y="0"/>
                  </a:moveTo>
                  <a:lnTo>
                    <a:pt x="0" y="1399603"/>
                  </a:lnTo>
                  <a:lnTo>
                    <a:pt x="47738" y="1398792"/>
                  </a:lnTo>
                  <a:lnTo>
                    <a:pt x="95258" y="1396351"/>
                  </a:lnTo>
                  <a:lnTo>
                    <a:pt x="142523" y="1392301"/>
                  </a:lnTo>
                  <a:lnTo>
                    <a:pt x="189495" y="1386660"/>
                  </a:lnTo>
                  <a:lnTo>
                    <a:pt x="236136" y="1379447"/>
                  </a:lnTo>
                  <a:lnTo>
                    <a:pt x="282410" y="1370681"/>
                  </a:lnTo>
                  <a:lnTo>
                    <a:pt x="328279" y="1360382"/>
                  </a:lnTo>
                  <a:lnTo>
                    <a:pt x="373706" y="1348568"/>
                  </a:lnTo>
                  <a:lnTo>
                    <a:pt x="418653" y="1335258"/>
                  </a:lnTo>
                  <a:lnTo>
                    <a:pt x="463084" y="1320471"/>
                  </a:lnTo>
                  <a:lnTo>
                    <a:pt x="506960" y="1304226"/>
                  </a:lnTo>
                  <a:lnTo>
                    <a:pt x="550244" y="1286542"/>
                  </a:lnTo>
                  <a:lnTo>
                    <a:pt x="592899" y="1267439"/>
                  </a:lnTo>
                  <a:lnTo>
                    <a:pt x="634888" y="1246935"/>
                  </a:lnTo>
                  <a:lnTo>
                    <a:pt x="676174" y="1225049"/>
                  </a:lnTo>
                  <a:lnTo>
                    <a:pt x="716718" y="1201800"/>
                  </a:lnTo>
                  <a:lnTo>
                    <a:pt x="756484" y="1177207"/>
                  </a:lnTo>
                  <a:lnTo>
                    <a:pt x="795434" y="1151290"/>
                  </a:lnTo>
                  <a:lnTo>
                    <a:pt x="833531" y="1124066"/>
                  </a:lnTo>
                  <a:lnTo>
                    <a:pt x="870738" y="1095556"/>
                  </a:lnTo>
                  <a:lnTo>
                    <a:pt x="907017" y="1065779"/>
                  </a:lnTo>
                  <a:lnTo>
                    <a:pt x="942331" y="1034752"/>
                  </a:lnTo>
                  <a:lnTo>
                    <a:pt x="976642" y="1002496"/>
                  </a:lnTo>
                  <a:lnTo>
                    <a:pt x="1009914" y="969029"/>
                  </a:lnTo>
                  <a:lnTo>
                    <a:pt x="1042109" y="934370"/>
                  </a:lnTo>
                  <a:lnTo>
                    <a:pt x="1073189" y="898538"/>
                  </a:lnTo>
                  <a:lnTo>
                    <a:pt x="1103117" y="861553"/>
                  </a:lnTo>
                  <a:lnTo>
                    <a:pt x="1131856" y="823433"/>
                  </a:lnTo>
                  <a:lnTo>
                    <a:pt x="1159368" y="784197"/>
                  </a:lnTo>
                  <a:lnTo>
                    <a:pt x="1185617" y="743864"/>
                  </a:lnTo>
                  <a:lnTo>
                    <a:pt x="1210565" y="702453"/>
                  </a:lnTo>
                  <a:lnTo>
                    <a:pt x="1234173" y="659984"/>
                  </a:lnTo>
                  <a:lnTo>
                    <a:pt x="1256406" y="616475"/>
                  </a:lnTo>
                  <a:lnTo>
                    <a:pt x="1277226" y="571945"/>
                  </a:lnTo>
                  <a:lnTo>
                    <a:pt x="1296595" y="526414"/>
                  </a:lnTo>
                  <a:lnTo>
                    <a:pt x="1314477" y="479900"/>
                  </a:lnTo>
                  <a:lnTo>
                    <a:pt x="1330833" y="432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84279" y="4542012"/>
              <a:ext cx="1331595" cy="1399540"/>
            </a:xfrm>
            <a:custGeom>
              <a:avLst/>
              <a:gdLst/>
              <a:ahLst/>
              <a:cxnLst/>
              <a:rect l="l" t="t" r="r" b="b"/>
              <a:pathLst>
                <a:path w="1331595" h="1399539">
                  <a:moveTo>
                    <a:pt x="1331099" y="0"/>
                  </a:moveTo>
                  <a:lnTo>
                    <a:pt x="0" y="432498"/>
                  </a:lnTo>
                  <a:lnTo>
                    <a:pt x="15524" y="477649"/>
                  </a:lnTo>
                  <a:lnTo>
                    <a:pt x="32530" y="522089"/>
                  </a:lnTo>
                  <a:lnTo>
                    <a:pt x="50987" y="565789"/>
                  </a:lnTo>
                  <a:lnTo>
                    <a:pt x="70868" y="608719"/>
                  </a:lnTo>
                  <a:lnTo>
                    <a:pt x="92141" y="650848"/>
                  </a:lnTo>
                  <a:lnTo>
                    <a:pt x="114777" y="692149"/>
                  </a:lnTo>
                  <a:lnTo>
                    <a:pt x="138747" y="732590"/>
                  </a:lnTo>
                  <a:lnTo>
                    <a:pt x="164021" y="772143"/>
                  </a:lnTo>
                  <a:lnTo>
                    <a:pt x="190569" y="810777"/>
                  </a:lnTo>
                  <a:lnTo>
                    <a:pt x="218362" y="848463"/>
                  </a:lnTo>
                  <a:lnTo>
                    <a:pt x="247371" y="885172"/>
                  </a:lnTo>
                  <a:lnTo>
                    <a:pt x="277564" y="920873"/>
                  </a:lnTo>
                  <a:lnTo>
                    <a:pt x="308914" y="955538"/>
                  </a:lnTo>
                  <a:lnTo>
                    <a:pt x="341390" y="989136"/>
                  </a:lnTo>
                  <a:lnTo>
                    <a:pt x="374963" y="1021637"/>
                  </a:lnTo>
                  <a:lnTo>
                    <a:pt x="409603" y="1053013"/>
                  </a:lnTo>
                  <a:lnTo>
                    <a:pt x="445280" y="1083233"/>
                  </a:lnTo>
                  <a:lnTo>
                    <a:pt x="481965" y="1112269"/>
                  </a:lnTo>
                  <a:lnTo>
                    <a:pt x="519629" y="1140089"/>
                  </a:lnTo>
                  <a:lnTo>
                    <a:pt x="558241" y="1166665"/>
                  </a:lnTo>
                  <a:lnTo>
                    <a:pt x="597772" y="1191966"/>
                  </a:lnTo>
                  <a:lnTo>
                    <a:pt x="638192" y="1215964"/>
                  </a:lnTo>
                  <a:lnTo>
                    <a:pt x="679473" y="1238629"/>
                  </a:lnTo>
                  <a:lnTo>
                    <a:pt x="721583" y="1259930"/>
                  </a:lnTo>
                  <a:lnTo>
                    <a:pt x="764495" y="1279839"/>
                  </a:lnTo>
                  <a:lnTo>
                    <a:pt x="808177" y="1298326"/>
                  </a:lnTo>
                  <a:lnTo>
                    <a:pt x="852601" y="1315360"/>
                  </a:lnTo>
                  <a:lnTo>
                    <a:pt x="897736" y="1330913"/>
                  </a:lnTo>
                  <a:lnTo>
                    <a:pt x="943554" y="1344954"/>
                  </a:lnTo>
                  <a:lnTo>
                    <a:pt x="990024" y="1357455"/>
                  </a:lnTo>
                  <a:lnTo>
                    <a:pt x="1037117" y="1368385"/>
                  </a:lnTo>
                  <a:lnTo>
                    <a:pt x="1084803" y="1377715"/>
                  </a:lnTo>
                  <a:lnTo>
                    <a:pt x="1133053" y="1385415"/>
                  </a:lnTo>
                  <a:lnTo>
                    <a:pt x="1181838" y="1391456"/>
                  </a:lnTo>
                  <a:lnTo>
                    <a:pt x="1231127" y="1395807"/>
                  </a:lnTo>
                  <a:lnTo>
                    <a:pt x="1280890" y="1398439"/>
                  </a:lnTo>
                  <a:lnTo>
                    <a:pt x="1331099" y="1399324"/>
                  </a:lnTo>
                  <a:lnTo>
                    <a:pt x="1331099" y="0"/>
                  </a:lnTo>
                  <a:close/>
                </a:path>
              </a:pathLst>
            </a:custGeom>
            <a:solidFill>
              <a:srgbClr val="BA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9317" y="3396246"/>
              <a:ext cx="2292350" cy="2292350"/>
            </a:xfrm>
            <a:custGeom>
              <a:avLst/>
              <a:gdLst/>
              <a:ahLst/>
              <a:cxnLst/>
              <a:rect l="l" t="t" r="r" b="b"/>
              <a:pathLst>
                <a:path w="2292350" h="2292350">
                  <a:moveTo>
                    <a:pt x="1145882" y="0"/>
                  </a:moveTo>
                  <a:lnTo>
                    <a:pt x="1097444" y="1005"/>
                  </a:lnTo>
                  <a:lnTo>
                    <a:pt x="1049519" y="3994"/>
                  </a:lnTo>
                  <a:lnTo>
                    <a:pt x="1002145" y="8928"/>
                  </a:lnTo>
                  <a:lnTo>
                    <a:pt x="955364" y="15766"/>
                  </a:lnTo>
                  <a:lnTo>
                    <a:pt x="909214" y="24468"/>
                  </a:lnTo>
                  <a:lnTo>
                    <a:pt x="863736" y="34996"/>
                  </a:lnTo>
                  <a:lnTo>
                    <a:pt x="818969" y="47309"/>
                  </a:lnTo>
                  <a:lnTo>
                    <a:pt x="774954" y="61367"/>
                  </a:lnTo>
                  <a:lnTo>
                    <a:pt x="731729" y="77130"/>
                  </a:lnTo>
                  <a:lnTo>
                    <a:pt x="689335" y="94560"/>
                  </a:lnTo>
                  <a:lnTo>
                    <a:pt x="647811" y="113615"/>
                  </a:lnTo>
                  <a:lnTo>
                    <a:pt x="607197" y="134257"/>
                  </a:lnTo>
                  <a:lnTo>
                    <a:pt x="567533" y="156446"/>
                  </a:lnTo>
                  <a:lnTo>
                    <a:pt x="528859" y="180141"/>
                  </a:lnTo>
                  <a:lnTo>
                    <a:pt x="491215" y="205303"/>
                  </a:lnTo>
                  <a:lnTo>
                    <a:pt x="454640" y="231892"/>
                  </a:lnTo>
                  <a:lnTo>
                    <a:pt x="419173" y="259869"/>
                  </a:lnTo>
                  <a:lnTo>
                    <a:pt x="384856" y="289193"/>
                  </a:lnTo>
                  <a:lnTo>
                    <a:pt x="351727" y="319825"/>
                  </a:lnTo>
                  <a:lnTo>
                    <a:pt x="319827" y="351725"/>
                  </a:lnTo>
                  <a:lnTo>
                    <a:pt x="289194" y="384854"/>
                  </a:lnTo>
                  <a:lnTo>
                    <a:pt x="259870" y="419171"/>
                  </a:lnTo>
                  <a:lnTo>
                    <a:pt x="231893" y="454637"/>
                  </a:lnTo>
                  <a:lnTo>
                    <a:pt x="205303" y="491212"/>
                  </a:lnTo>
                  <a:lnTo>
                    <a:pt x="180141" y="528856"/>
                  </a:lnTo>
                  <a:lnTo>
                    <a:pt x="156446" y="567530"/>
                  </a:lnTo>
                  <a:lnTo>
                    <a:pt x="134258" y="607193"/>
                  </a:lnTo>
                  <a:lnTo>
                    <a:pt x="113616" y="647806"/>
                  </a:lnTo>
                  <a:lnTo>
                    <a:pt x="94560" y="689329"/>
                  </a:lnTo>
                  <a:lnTo>
                    <a:pt x="77130" y="731723"/>
                  </a:lnTo>
                  <a:lnTo>
                    <a:pt x="61367" y="774947"/>
                  </a:lnTo>
                  <a:lnTo>
                    <a:pt x="47309" y="818962"/>
                  </a:lnTo>
                  <a:lnTo>
                    <a:pt x="34996" y="863728"/>
                  </a:lnTo>
                  <a:lnTo>
                    <a:pt x="24468" y="909206"/>
                  </a:lnTo>
                  <a:lnTo>
                    <a:pt x="15766" y="955355"/>
                  </a:lnTo>
                  <a:lnTo>
                    <a:pt x="8928" y="1002135"/>
                  </a:lnTo>
                  <a:lnTo>
                    <a:pt x="3994" y="1049508"/>
                  </a:lnTo>
                  <a:lnTo>
                    <a:pt x="1005" y="1097433"/>
                  </a:lnTo>
                  <a:lnTo>
                    <a:pt x="0" y="1145870"/>
                  </a:lnTo>
                  <a:lnTo>
                    <a:pt x="1005" y="1194308"/>
                  </a:lnTo>
                  <a:lnTo>
                    <a:pt x="3994" y="1242233"/>
                  </a:lnTo>
                  <a:lnTo>
                    <a:pt x="8928" y="1289607"/>
                  </a:lnTo>
                  <a:lnTo>
                    <a:pt x="15766" y="1336388"/>
                  </a:lnTo>
                  <a:lnTo>
                    <a:pt x="24468" y="1382538"/>
                  </a:lnTo>
                  <a:lnTo>
                    <a:pt x="34996" y="1428016"/>
                  </a:lnTo>
                  <a:lnTo>
                    <a:pt x="47309" y="1472783"/>
                  </a:lnTo>
                  <a:lnTo>
                    <a:pt x="61367" y="1516798"/>
                  </a:lnTo>
                  <a:lnTo>
                    <a:pt x="77130" y="1560023"/>
                  </a:lnTo>
                  <a:lnTo>
                    <a:pt x="94560" y="1602418"/>
                  </a:lnTo>
                  <a:lnTo>
                    <a:pt x="113616" y="1643941"/>
                  </a:lnTo>
                  <a:lnTo>
                    <a:pt x="134258" y="1684555"/>
                  </a:lnTo>
                  <a:lnTo>
                    <a:pt x="156446" y="1724219"/>
                  </a:lnTo>
                  <a:lnTo>
                    <a:pt x="180141" y="1762893"/>
                  </a:lnTo>
                  <a:lnTo>
                    <a:pt x="205303" y="1800537"/>
                  </a:lnTo>
                  <a:lnTo>
                    <a:pt x="231893" y="1837113"/>
                  </a:lnTo>
                  <a:lnTo>
                    <a:pt x="259870" y="1872579"/>
                  </a:lnTo>
                  <a:lnTo>
                    <a:pt x="289194" y="1906896"/>
                  </a:lnTo>
                  <a:lnTo>
                    <a:pt x="319827" y="1940025"/>
                  </a:lnTo>
                  <a:lnTo>
                    <a:pt x="351727" y="1971926"/>
                  </a:lnTo>
                  <a:lnTo>
                    <a:pt x="384856" y="2002558"/>
                  </a:lnTo>
                  <a:lnTo>
                    <a:pt x="419173" y="2031882"/>
                  </a:lnTo>
                  <a:lnTo>
                    <a:pt x="454640" y="2059859"/>
                  </a:lnTo>
                  <a:lnTo>
                    <a:pt x="491215" y="2086449"/>
                  </a:lnTo>
                  <a:lnTo>
                    <a:pt x="528859" y="2111611"/>
                  </a:lnTo>
                  <a:lnTo>
                    <a:pt x="567533" y="2135306"/>
                  </a:lnTo>
                  <a:lnTo>
                    <a:pt x="607197" y="2157494"/>
                  </a:lnTo>
                  <a:lnTo>
                    <a:pt x="647811" y="2178136"/>
                  </a:lnTo>
                  <a:lnTo>
                    <a:pt x="689335" y="2197192"/>
                  </a:lnTo>
                  <a:lnTo>
                    <a:pt x="731729" y="2214622"/>
                  </a:lnTo>
                  <a:lnTo>
                    <a:pt x="774954" y="2230385"/>
                  </a:lnTo>
                  <a:lnTo>
                    <a:pt x="818969" y="2244444"/>
                  </a:lnTo>
                  <a:lnTo>
                    <a:pt x="863736" y="2256756"/>
                  </a:lnTo>
                  <a:lnTo>
                    <a:pt x="909214" y="2267284"/>
                  </a:lnTo>
                  <a:lnTo>
                    <a:pt x="955364" y="2275987"/>
                  </a:lnTo>
                  <a:lnTo>
                    <a:pt x="1002145" y="2282825"/>
                  </a:lnTo>
                  <a:lnTo>
                    <a:pt x="1049519" y="2287758"/>
                  </a:lnTo>
                  <a:lnTo>
                    <a:pt x="1097444" y="2290747"/>
                  </a:lnTo>
                  <a:lnTo>
                    <a:pt x="1145882" y="2291753"/>
                  </a:lnTo>
                  <a:lnTo>
                    <a:pt x="1194320" y="2290747"/>
                  </a:lnTo>
                  <a:lnTo>
                    <a:pt x="1242246" y="2287758"/>
                  </a:lnTo>
                  <a:lnTo>
                    <a:pt x="1289620" y="2282825"/>
                  </a:lnTo>
                  <a:lnTo>
                    <a:pt x="1336401" y="2275987"/>
                  </a:lnTo>
                  <a:lnTo>
                    <a:pt x="1382551" y="2267284"/>
                  </a:lnTo>
                  <a:lnTo>
                    <a:pt x="1428029" y="2256756"/>
                  </a:lnTo>
                  <a:lnTo>
                    <a:pt x="1472795" y="2244444"/>
                  </a:lnTo>
                  <a:lnTo>
                    <a:pt x="1516811" y="2230385"/>
                  </a:lnTo>
                  <a:lnTo>
                    <a:pt x="1560036" y="2214622"/>
                  </a:lnTo>
                  <a:lnTo>
                    <a:pt x="1602430" y="2197192"/>
                  </a:lnTo>
                  <a:lnTo>
                    <a:pt x="1643954" y="2178136"/>
                  </a:lnTo>
                  <a:lnTo>
                    <a:pt x="1684568" y="2157494"/>
                  </a:lnTo>
                  <a:lnTo>
                    <a:pt x="1724231" y="2135306"/>
                  </a:lnTo>
                  <a:lnTo>
                    <a:pt x="1762905" y="2111611"/>
                  </a:lnTo>
                  <a:lnTo>
                    <a:pt x="1800550" y="2086449"/>
                  </a:lnTo>
                  <a:lnTo>
                    <a:pt x="1837125" y="2059859"/>
                  </a:lnTo>
                  <a:lnTo>
                    <a:pt x="1872591" y="2031882"/>
                  </a:lnTo>
                  <a:lnTo>
                    <a:pt x="1906909" y="2002558"/>
                  </a:lnTo>
                  <a:lnTo>
                    <a:pt x="1940038" y="1971926"/>
                  </a:lnTo>
                  <a:lnTo>
                    <a:pt x="1971938" y="1940025"/>
                  </a:lnTo>
                  <a:lnTo>
                    <a:pt x="2002571" y="1906896"/>
                  </a:lnTo>
                  <a:lnTo>
                    <a:pt x="2031895" y="1872579"/>
                  </a:lnTo>
                  <a:lnTo>
                    <a:pt x="2059872" y="1837113"/>
                  </a:lnTo>
                  <a:lnTo>
                    <a:pt x="2086461" y="1800537"/>
                  </a:lnTo>
                  <a:lnTo>
                    <a:pt x="2111623" y="1762893"/>
                  </a:lnTo>
                  <a:lnTo>
                    <a:pt x="2135319" y="1724219"/>
                  </a:lnTo>
                  <a:lnTo>
                    <a:pt x="2157507" y="1684555"/>
                  </a:lnTo>
                  <a:lnTo>
                    <a:pt x="2178149" y="1643941"/>
                  </a:lnTo>
                  <a:lnTo>
                    <a:pt x="2197205" y="1602418"/>
                  </a:lnTo>
                  <a:lnTo>
                    <a:pt x="2214634" y="1560023"/>
                  </a:lnTo>
                  <a:lnTo>
                    <a:pt x="2230398" y="1516798"/>
                  </a:lnTo>
                  <a:lnTo>
                    <a:pt x="2244456" y="1472783"/>
                  </a:lnTo>
                  <a:lnTo>
                    <a:pt x="2256769" y="1428016"/>
                  </a:lnTo>
                  <a:lnTo>
                    <a:pt x="2267297" y="1382538"/>
                  </a:lnTo>
                  <a:lnTo>
                    <a:pt x="2275999" y="1336388"/>
                  </a:lnTo>
                  <a:lnTo>
                    <a:pt x="2282837" y="1289607"/>
                  </a:lnTo>
                  <a:lnTo>
                    <a:pt x="2287771" y="1242233"/>
                  </a:lnTo>
                  <a:lnTo>
                    <a:pt x="2290760" y="1194308"/>
                  </a:lnTo>
                  <a:lnTo>
                    <a:pt x="2291765" y="1145870"/>
                  </a:lnTo>
                  <a:lnTo>
                    <a:pt x="2290760" y="1097433"/>
                  </a:lnTo>
                  <a:lnTo>
                    <a:pt x="2287771" y="1049508"/>
                  </a:lnTo>
                  <a:lnTo>
                    <a:pt x="2282837" y="1002135"/>
                  </a:lnTo>
                  <a:lnTo>
                    <a:pt x="2275999" y="955355"/>
                  </a:lnTo>
                  <a:lnTo>
                    <a:pt x="2267297" y="909206"/>
                  </a:lnTo>
                  <a:lnTo>
                    <a:pt x="2256769" y="863728"/>
                  </a:lnTo>
                  <a:lnTo>
                    <a:pt x="2244456" y="818962"/>
                  </a:lnTo>
                  <a:lnTo>
                    <a:pt x="2230398" y="774947"/>
                  </a:lnTo>
                  <a:lnTo>
                    <a:pt x="2214634" y="731723"/>
                  </a:lnTo>
                  <a:lnTo>
                    <a:pt x="2197205" y="689329"/>
                  </a:lnTo>
                  <a:lnTo>
                    <a:pt x="2178149" y="647806"/>
                  </a:lnTo>
                  <a:lnTo>
                    <a:pt x="2157507" y="607193"/>
                  </a:lnTo>
                  <a:lnTo>
                    <a:pt x="2135319" y="567530"/>
                  </a:lnTo>
                  <a:lnTo>
                    <a:pt x="2111623" y="528856"/>
                  </a:lnTo>
                  <a:lnTo>
                    <a:pt x="2086461" y="491212"/>
                  </a:lnTo>
                  <a:lnTo>
                    <a:pt x="2059872" y="454637"/>
                  </a:lnTo>
                  <a:lnTo>
                    <a:pt x="2031895" y="419171"/>
                  </a:lnTo>
                  <a:lnTo>
                    <a:pt x="2002571" y="384854"/>
                  </a:lnTo>
                  <a:lnTo>
                    <a:pt x="1971938" y="351725"/>
                  </a:lnTo>
                  <a:lnTo>
                    <a:pt x="1940038" y="319825"/>
                  </a:lnTo>
                  <a:lnTo>
                    <a:pt x="1906909" y="289193"/>
                  </a:lnTo>
                  <a:lnTo>
                    <a:pt x="1872591" y="259869"/>
                  </a:lnTo>
                  <a:lnTo>
                    <a:pt x="1837125" y="231892"/>
                  </a:lnTo>
                  <a:lnTo>
                    <a:pt x="1800550" y="205303"/>
                  </a:lnTo>
                  <a:lnTo>
                    <a:pt x="1762905" y="180141"/>
                  </a:lnTo>
                  <a:lnTo>
                    <a:pt x="1724231" y="156446"/>
                  </a:lnTo>
                  <a:lnTo>
                    <a:pt x="1684568" y="134257"/>
                  </a:lnTo>
                  <a:lnTo>
                    <a:pt x="1643954" y="113615"/>
                  </a:lnTo>
                  <a:lnTo>
                    <a:pt x="1602430" y="94560"/>
                  </a:lnTo>
                  <a:lnTo>
                    <a:pt x="1560036" y="77130"/>
                  </a:lnTo>
                  <a:lnTo>
                    <a:pt x="1516811" y="61367"/>
                  </a:lnTo>
                  <a:lnTo>
                    <a:pt x="1472795" y="47309"/>
                  </a:lnTo>
                  <a:lnTo>
                    <a:pt x="1428029" y="34996"/>
                  </a:lnTo>
                  <a:lnTo>
                    <a:pt x="1382551" y="24468"/>
                  </a:lnTo>
                  <a:lnTo>
                    <a:pt x="1336401" y="15766"/>
                  </a:lnTo>
                  <a:lnTo>
                    <a:pt x="1289620" y="8928"/>
                  </a:lnTo>
                  <a:lnTo>
                    <a:pt x="1242246" y="3994"/>
                  </a:lnTo>
                  <a:lnTo>
                    <a:pt x="1194320" y="1005"/>
                  </a:lnTo>
                  <a:lnTo>
                    <a:pt x="1145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311489" y="3907538"/>
            <a:ext cx="1995170" cy="11430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7620" algn="ctr">
              <a:lnSpc>
                <a:spcPts val="2900"/>
              </a:lnSpc>
              <a:spcBef>
                <a:spcPts val="280"/>
              </a:spcBef>
            </a:pPr>
            <a:r>
              <a:rPr sz="2500" b="1" spc="-110" dirty="0">
                <a:latin typeface="Noto Sans CJK KR Bold"/>
                <a:cs typeface="Noto Sans CJK KR Bold"/>
              </a:rPr>
              <a:t>주요</a:t>
            </a:r>
            <a:r>
              <a:rPr sz="2500" b="1" spc="-130" dirty="0">
                <a:latin typeface="Noto Sans CJK KR Bold"/>
                <a:cs typeface="Noto Sans CJK KR Bold"/>
              </a:rPr>
              <a:t> </a:t>
            </a:r>
            <a:r>
              <a:rPr sz="2500" b="1" spc="-25" dirty="0">
                <a:latin typeface="Noto Sans CJK KR Bold"/>
                <a:cs typeface="Noto Sans CJK KR Bold"/>
              </a:rPr>
              <a:t>고객층 </a:t>
            </a:r>
            <a:r>
              <a:rPr sz="2500" b="1" spc="-140" dirty="0">
                <a:latin typeface="Noto Sans CJK KR Bold"/>
                <a:cs typeface="Noto Sans CJK KR Bold"/>
              </a:rPr>
              <a:t>20~40대</a:t>
            </a:r>
            <a:r>
              <a:rPr sz="2500" b="1" spc="-110" dirty="0">
                <a:latin typeface="Noto Sans CJK KR Bold"/>
                <a:cs typeface="Noto Sans CJK KR Bold"/>
              </a:rPr>
              <a:t> </a:t>
            </a:r>
            <a:r>
              <a:rPr sz="2500" b="1" spc="-25" dirty="0">
                <a:latin typeface="Noto Sans CJK KR Bold"/>
                <a:cs typeface="Noto Sans CJK KR Bold"/>
              </a:rPr>
              <a:t>여성 </a:t>
            </a:r>
            <a:r>
              <a:rPr sz="2500" b="1" spc="-150" dirty="0">
                <a:latin typeface="Noto Sans CJK KR Bold"/>
                <a:cs typeface="Noto Sans CJK KR Bold"/>
              </a:rPr>
              <a:t>소비자층의</a:t>
            </a:r>
            <a:r>
              <a:rPr sz="2500" b="1" spc="-110" dirty="0">
                <a:latin typeface="Noto Sans CJK KR Bold"/>
                <a:cs typeface="Noto Sans CJK KR Bold"/>
              </a:rPr>
              <a:t> </a:t>
            </a:r>
            <a:r>
              <a:rPr sz="2500" b="1" spc="-185" dirty="0">
                <a:latin typeface="Noto Sans CJK KR Bold"/>
                <a:cs typeface="Noto Sans CJK KR Bold"/>
              </a:rPr>
              <a:t>특징</a:t>
            </a:r>
            <a:endParaRPr sz="2500">
              <a:latin typeface="Noto Sans CJK KR Bold"/>
              <a:cs typeface="Noto Sans CJK KR Bol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57202" y="1738463"/>
            <a:ext cx="4579620" cy="1188085"/>
            <a:chOff x="4957202" y="1738463"/>
            <a:chExt cx="4579620" cy="1188085"/>
          </a:xfrm>
        </p:grpSpPr>
        <p:sp>
          <p:nvSpPr>
            <p:cNvPr id="46" name="object 46"/>
            <p:cNvSpPr/>
            <p:nvPr/>
          </p:nvSpPr>
          <p:spPr>
            <a:xfrm>
              <a:off x="4957202" y="1738463"/>
              <a:ext cx="4579620" cy="1188085"/>
            </a:xfrm>
            <a:custGeom>
              <a:avLst/>
              <a:gdLst/>
              <a:ahLst/>
              <a:cxnLst/>
              <a:rect l="l" t="t" r="r" b="b"/>
              <a:pathLst>
                <a:path w="4579620" h="1188085">
                  <a:moveTo>
                    <a:pt x="4399191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1007999"/>
                  </a:lnTo>
                  <a:lnTo>
                    <a:pt x="2812" y="1112059"/>
                  </a:lnTo>
                  <a:lnTo>
                    <a:pt x="22499" y="1165496"/>
                  </a:lnTo>
                  <a:lnTo>
                    <a:pt x="75936" y="1185183"/>
                  </a:lnTo>
                  <a:lnTo>
                    <a:pt x="179997" y="1187996"/>
                  </a:lnTo>
                  <a:lnTo>
                    <a:pt x="4399191" y="1187996"/>
                  </a:lnTo>
                  <a:lnTo>
                    <a:pt x="4503259" y="1185183"/>
                  </a:lnTo>
                  <a:lnTo>
                    <a:pt x="4556699" y="1165496"/>
                  </a:lnTo>
                  <a:lnTo>
                    <a:pt x="4576388" y="1112059"/>
                  </a:lnTo>
                  <a:lnTo>
                    <a:pt x="4579200" y="1007999"/>
                  </a:lnTo>
                  <a:lnTo>
                    <a:pt x="4579200" y="179997"/>
                  </a:lnTo>
                  <a:lnTo>
                    <a:pt x="4576388" y="75936"/>
                  </a:lnTo>
                  <a:lnTo>
                    <a:pt x="4556699" y="22499"/>
                  </a:lnTo>
                  <a:lnTo>
                    <a:pt x="4503259" y="2812"/>
                  </a:lnTo>
                  <a:lnTo>
                    <a:pt x="4399191" y="0"/>
                  </a:lnTo>
                  <a:close/>
                </a:path>
              </a:pathLst>
            </a:custGeom>
            <a:solidFill>
              <a:srgbClr val="E17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07597" y="1791944"/>
              <a:ext cx="4478655" cy="412115"/>
            </a:xfrm>
            <a:custGeom>
              <a:avLst/>
              <a:gdLst/>
              <a:ahLst/>
              <a:cxnLst/>
              <a:rect l="l" t="t" r="r" b="b"/>
              <a:pathLst>
                <a:path w="4478655" h="412114">
                  <a:moveTo>
                    <a:pt x="4478401" y="179997"/>
                  </a:moveTo>
                  <a:lnTo>
                    <a:pt x="4475581" y="75933"/>
                  </a:lnTo>
                  <a:lnTo>
                    <a:pt x="4455896" y="22504"/>
                  </a:lnTo>
                  <a:lnTo>
                    <a:pt x="4402455" y="2819"/>
                  </a:lnTo>
                  <a:lnTo>
                    <a:pt x="4298391" y="0"/>
                  </a:lnTo>
                  <a:lnTo>
                    <a:pt x="179997" y="0"/>
                  </a:lnTo>
                  <a:lnTo>
                    <a:pt x="75933" y="2819"/>
                  </a:lnTo>
                  <a:lnTo>
                    <a:pt x="22504" y="22504"/>
                  </a:lnTo>
                  <a:lnTo>
                    <a:pt x="2806" y="75933"/>
                  </a:lnTo>
                  <a:lnTo>
                    <a:pt x="0" y="179997"/>
                  </a:lnTo>
                  <a:lnTo>
                    <a:pt x="0" y="206070"/>
                  </a:lnTo>
                  <a:lnTo>
                    <a:pt x="0" y="232105"/>
                  </a:lnTo>
                  <a:lnTo>
                    <a:pt x="0" y="412102"/>
                  </a:lnTo>
                  <a:lnTo>
                    <a:pt x="179997" y="412102"/>
                  </a:lnTo>
                  <a:lnTo>
                    <a:pt x="4298391" y="412102"/>
                  </a:lnTo>
                  <a:lnTo>
                    <a:pt x="4478401" y="412102"/>
                  </a:lnTo>
                  <a:lnTo>
                    <a:pt x="4478401" y="232105"/>
                  </a:lnTo>
                  <a:lnTo>
                    <a:pt x="4478401" y="206070"/>
                  </a:lnTo>
                  <a:lnTo>
                    <a:pt x="4478401" y="179997"/>
                  </a:lnTo>
                  <a:close/>
                </a:path>
              </a:pathLst>
            </a:custGeom>
            <a:solidFill>
              <a:srgbClr val="304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043990" y="3546004"/>
            <a:ext cx="11964670" cy="3330575"/>
          </a:xfrm>
          <a:custGeom>
            <a:avLst/>
            <a:gdLst/>
            <a:ahLst/>
            <a:cxnLst/>
            <a:rect l="l" t="t" r="r" b="b"/>
            <a:pathLst>
              <a:path w="11964669" h="3330575">
                <a:moveTo>
                  <a:pt x="4579201" y="179997"/>
                </a:moveTo>
                <a:lnTo>
                  <a:pt x="4576394" y="75933"/>
                </a:lnTo>
                <a:lnTo>
                  <a:pt x="4556709" y="22504"/>
                </a:lnTo>
                <a:lnTo>
                  <a:pt x="4503267" y="2819"/>
                </a:lnTo>
                <a:lnTo>
                  <a:pt x="4399191" y="0"/>
                </a:lnTo>
                <a:lnTo>
                  <a:pt x="179997" y="0"/>
                </a:lnTo>
                <a:lnTo>
                  <a:pt x="75946" y="2819"/>
                </a:lnTo>
                <a:lnTo>
                  <a:pt x="22504" y="22504"/>
                </a:lnTo>
                <a:lnTo>
                  <a:pt x="2819" y="75933"/>
                </a:lnTo>
                <a:lnTo>
                  <a:pt x="0" y="179997"/>
                </a:lnTo>
                <a:lnTo>
                  <a:pt x="0" y="1007999"/>
                </a:lnTo>
                <a:lnTo>
                  <a:pt x="2819" y="1112062"/>
                </a:lnTo>
                <a:lnTo>
                  <a:pt x="22504" y="1165491"/>
                </a:lnTo>
                <a:lnTo>
                  <a:pt x="75946" y="1185189"/>
                </a:lnTo>
                <a:lnTo>
                  <a:pt x="179997" y="1187996"/>
                </a:lnTo>
                <a:lnTo>
                  <a:pt x="4399191" y="1187996"/>
                </a:lnTo>
                <a:lnTo>
                  <a:pt x="4503267" y="1185189"/>
                </a:lnTo>
                <a:lnTo>
                  <a:pt x="4556709" y="1165491"/>
                </a:lnTo>
                <a:lnTo>
                  <a:pt x="4576394" y="1112062"/>
                </a:lnTo>
                <a:lnTo>
                  <a:pt x="4579201" y="1007999"/>
                </a:lnTo>
                <a:lnTo>
                  <a:pt x="4579201" y="179997"/>
                </a:lnTo>
                <a:close/>
              </a:path>
              <a:path w="11964669" h="3330575">
                <a:moveTo>
                  <a:pt x="5263210" y="2321991"/>
                </a:moveTo>
                <a:lnTo>
                  <a:pt x="5260391" y="2217940"/>
                </a:lnTo>
                <a:lnTo>
                  <a:pt x="5240706" y="2164499"/>
                </a:lnTo>
                <a:lnTo>
                  <a:pt x="5187264" y="2144814"/>
                </a:lnTo>
                <a:lnTo>
                  <a:pt x="5083200" y="2141994"/>
                </a:lnTo>
                <a:lnTo>
                  <a:pt x="864006" y="2141994"/>
                </a:lnTo>
                <a:lnTo>
                  <a:pt x="759942" y="2144814"/>
                </a:lnTo>
                <a:lnTo>
                  <a:pt x="706501" y="2164499"/>
                </a:lnTo>
                <a:lnTo>
                  <a:pt x="686816" y="2217940"/>
                </a:lnTo>
                <a:lnTo>
                  <a:pt x="684009" y="2321991"/>
                </a:lnTo>
                <a:lnTo>
                  <a:pt x="684009" y="3149993"/>
                </a:lnTo>
                <a:lnTo>
                  <a:pt x="686816" y="3254057"/>
                </a:lnTo>
                <a:lnTo>
                  <a:pt x="706501" y="3307499"/>
                </a:lnTo>
                <a:lnTo>
                  <a:pt x="759942" y="3327184"/>
                </a:lnTo>
                <a:lnTo>
                  <a:pt x="864006" y="3329990"/>
                </a:lnTo>
                <a:lnTo>
                  <a:pt x="5083200" y="3329990"/>
                </a:lnTo>
                <a:lnTo>
                  <a:pt x="5187264" y="3327184"/>
                </a:lnTo>
                <a:lnTo>
                  <a:pt x="5240706" y="3307499"/>
                </a:lnTo>
                <a:lnTo>
                  <a:pt x="5260391" y="3254057"/>
                </a:lnTo>
                <a:lnTo>
                  <a:pt x="5263210" y="3149993"/>
                </a:lnTo>
                <a:lnTo>
                  <a:pt x="5263210" y="2321991"/>
                </a:lnTo>
                <a:close/>
              </a:path>
              <a:path w="11964669" h="3330575">
                <a:moveTo>
                  <a:pt x="11964607" y="2321991"/>
                </a:moveTo>
                <a:lnTo>
                  <a:pt x="11961800" y="2217940"/>
                </a:lnTo>
                <a:lnTo>
                  <a:pt x="11942102" y="2164499"/>
                </a:lnTo>
                <a:lnTo>
                  <a:pt x="11888661" y="2144814"/>
                </a:lnTo>
                <a:lnTo>
                  <a:pt x="11784597" y="2141994"/>
                </a:lnTo>
                <a:lnTo>
                  <a:pt x="7565403" y="2141994"/>
                </a:lnTo>
                <a:lnTo>
                  <a:pt x="7461339" y="2144814"/>
                </a:lnTo>
                <a:lnTo>
                  <a:pt x="7407910" y="2164499"/>
                </a:lnTo>
                <a:lnTo>
                  <a:pt x="7388212" y="2217940"/>
                </a:lnTo>
                <a:lnTo>
                  <a:pt x="7385405" y="2321991"/>
                </a:lnTo>
                <a:lnTo>
                  <a:pt x="7385405" y="3149993"/>
                </a:lnTo>
                <a:lnTo>
                  <a:pt x="7388212" y="3254057"/>
                </a:lnTo>
                <a:lnTo>
                  <a:pt x="7407910" y="3307499"/>
                </a:lnTo>
                <a:lnTo>
                  <a:pt x="7461339" y="3327184"/>
                </a:lnTo>
                <a:lnTo>
                  <a:pt x="7565403" y="3329990"/>
                </a:lnTo>
                <a:lnTo>
                  <a:pt x="11784597" y="3329990"/>
                </a:lnTo>
                <a:lnTo>
                  <a:pt x="11888661" y="3327184"/>
                </a:lnTo>
                <a:lnTo>
                  <a:pt x="11942102" y="3307499"/>
                </a:lnTo>
                <a:lnTo>
                  <a:pt x="11961800" y="3254057"/>
                </a:lnTo>
                <a:lnTo>
                  <a:pt x="11964607" y="3149993"/>
                </a:lnTo>
                <a:lnTo>
                  <a:pt x="11964607" y="2321991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4397" y="3599484"/>
            <a:ext cx="4478655" cy="412115"/>
          </a:xfrm>
          <a:custGeom>
            <a:avLst/>
            <a:gdLst/>
            <a:ahLst/>
            <a:cxnLst/>
            <a:rect l="l" t="t" r="r" b="b"/>
            <a:pathLst>
              <a:path w="4478655" h="412114">
                <a:moveTo>
                  <a:pt x="4478401" y="179997"/>
                </a:moveTo>
                <a:lnTo>
                  <a:pt x="4475594" y="75933"/>
                </a:lnTo>
                <a:lnTo>
                  <a:pt x="4455896" y="22504"/>
                </a:lnTo>
                <a:lnTo>
                  <a:pt x="4402455" y="2806"/>
                </a:lnTo>
                <a:lnTo>
                  <a:pt x="4298391" y="0"/>
                </a:lnTo>
                <a:lnTo>
                  <a:pt x="179997" y="0"/>
                </a:lnTo>
                <a:lnTo>
                  <a:pt x="75933" y="2806"/>
                </a:lnTo>
                <a:lnTo>
                  <a:pt x="22504" y="22504"/>
                </a:lnTo>
                <a:lnTo>
                  <a:pt x="2806" y="75933"/>
                </a:lnTo>
                <a:lnTo>
                  <a:pt x="0" y="179997"/>
                </a:lnTo>
                <a:lnTo>
                  <a:pt x="0" y="206044"/>
                </a:lnTo>
                <a:lnTo>
                  <a:pt x="0" y="232105"/>
                </a:lnTo>
                <a:lnTo>
                  <a:pt x="0" y="412089"/>
                </a:lnTo>
                <a:lnTo>
                  <a:pt x="179527" y="412089"/>
                </a:lnTo>
                <a:lnTo>
                  <a:pt x="179997" y="412102"/>
                </a:lnTo>
                <a:lnTo>
                  <a:pt x="4298391" y="412102"/>
                </a:lnTo>
                <a:lnTo>
                  <a:pt x="4298848" y="412089"/>
                </a:lnTo>
                <a:lnTo>
                  <a:pt x="4478401" y="412089"/>
                </a:lnTo>
                <a:lnTo>
                  <a:pt x="4478401" y="232105"/>
                </a:lnTo>
                <a:lnTo>
                  <a:pt x="4478401" y="206044"/>
                </a:lnTo>
                <a:lnTo>
                  <a:pt x="4478401" y="179997"/>
                </a:lnTo>
                <a:close/>
              </a:path>
            </a:pathLst>
          </a:custGeom>
          <a:solidFill>
            <a:srgbClr val="304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35202" y="3545999"/>
            <a:ext cx="4579620" cy="1188085"/>
          </a:xfrm>
          <a:custGeom>
            <a:avLst/>
            <a:gdLst/>
            <a:ahLst/>
            <a:cxnLst/>
            <a:rect l="l" t="t" r="r" b="b"/>
            <a:pathLst>
              <a:path w="4579619" h="1188085">
                <a:moveTo>
                  <a:pt x="43991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1007999"/>
                </a:lnTo>
                <a:lnTo>
                  <a:pt x="2812" y="1112059"/>
                </a:lnTo>
                <a:lnTo>
                  <a:pt x="22499" y="1165496"/>
                </a:lnTo>
                <a:lnTo>
                  <a:pt x="75936" y="1185183"/>
                </a:lnTo>
                <a:lnTo>
                  <a:pt x="179997" y="1187996"/>
                </a:lnTo>
                <a:lnTo>
                  <a:pt x="4399191" y="1187996"/>
                </a:lnTo>
                <a:lnTo>
                  <a:pt x="4503259" y="1185183"/>
                </a:lnTo>
                <a:lnTo>
                  <a:pt x="4556699" y="1165496"/>
                </a:lnTo>
                <a:lnTo>
                  <a:pt x="4576388" y="1112059"/>
                </a:lnTo>
                <a:lnTo>
                  <a:pt x="4579200" y="1007999"/>
                </a:lnTo>
                <a:lnTo>
                  <a:pt x="4579200" y="179997"/>
                </a:lnTo>
                <a:lnTo>
                  <a:pt x="4576388" y="75936"/>
                </a:lnTo>
                <a:lnTo>
                  <a:pt x="4556699" y="22499"/>
                </a:lnTo>
                <a:lnTo>
                  <a:pt x="4503259" y="2812"/>
                </a:lnTo>
                <a:lnTo>
                  <a:pt x="4399191" y="0"/>
                </a:lnTo>
                <a:close/>
              </a:path>
            </a:pathLst>
          </a:custGeom>
          <a:solidFill>
            <a:srgbClr val="E17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8393" y="3599484"/>
            <a:ext cx="11685905" cy="2554605"/>
          </a:xfrm>
          <a:custGeom>
            <a:avLst/>
            <a:gdLst/>
            <a:ahLst/>
            <a:cxnLst/>
            <a:rect l="l" t="t" r="r" b="b"/>
            <a:pathLst>
              <a:path w="11685905" h="2554604">
                <a:moveTo>
                  <a:pt x="4478413" y="2348052"/>
                </a:moveTo>
                <a:lnTo>
                  <a:pt x="4478401" y="2321991"/>
                </a:lnTo>
                <a:lnTo>
                  <a:pt x="4475594" y="2217940"/>
                </a:lnTo>
                <a:lnTo>
                  <a:pt x="4455896" y="2164499"/>
                </a:lnTo>
                <a:lnTo>
                  <a:pt x="4402467" y="2144814"/>
                </a:lnTo>
                <a:lnTo>
                  <a:pt x="4298391" y="2141994"/>
                </a:lnTo>
                <a:lnTo>
                  <a:pt x="179997" y="2141994"/>
                </a:lnTo>
                <a:lnTo>
                  <a:pt x="75933" y="2144814"/>
                </a:lnTo>
                <a:lnTo>
                  <a:pt x="22504" y="2164499"/>
                </a:lnTo>
                <a:lnTo>
                  <a:pt x="2819" y="2217940"/>
                </a:lnTo>
                <a:lnTo>
                  <a:pt x="0" y="2321991"/>
                </a:lnTo>
                <a:lnTo>
                  <a:pt x="0" y="2374100"/>
                </a:lnTo>
                <a:lnTo>
                  <a:pt x="12" y="2374569"/>
                </a:lnTo>
                <a:lnTo>
                  <a:pt x="12" y="2554097"/>
                </a:lnTo>
                <a:lnTo>
                  <a:pt x="179997" y="2554097"/>
                </a:lnTo>
                <a:lnTo>
                  <a:pt x="4298391" y="2554097"/>
                </a:lnTo>
                <a:lnTo>
                  <a:pt x="4478413" y="2554097"/>
                </a:lnTo>
                <a:lnTo>
                  <a:pt x="4478413" y="2348052"/>
                </a:lnTo>
                <a:close/>
              </a:path>
              <a:path w="11685905" h="2554604">
                <a:moveTo>
                  <a:pt x="11179810" y="2321991"/>
                </a:moveTo>
                <a:lnTo>
                  <a:pt x="11176991" y="2217940"/>
                </a:lnTo>
                <a:lnTo>
                  <a:pt x="11157306" y="2164499"/>
                </a:lnTo>
                <a:lnTo>
                  <a:pt x="11103864" y="2144814"/>
                </a:lnTo>
                <a:lnTo>
                  <a:pt x="10999800" y="2141994"/>
                </a:lnTo>
                <a:lnTo>
                  <a:pt x="6881406" y="2141994"/>
                </a:lnTo>
                <a:lnTo>
                  <a:pt x="6777342" y="2144814"/>
                </a:lnTo>
                <a:lnTo>
                  <a:pt x="6723901" y="2164499"/>
                </a:lnTo>
                <a:lnTo>
                  <a:pt x="6704216" y="2217940"/>
                </a:lnTo>
                <a:lnTo>
                  <a:pt x="6701409" y="2321991"/>
                </a:lnTo>
                <a:lnTo>
                  <a:pt x="6701409" y="2348052"/>
                </a:lnTo>
                <a:lnTo>
                  <a:pt x="6701409" y="2374100"/>
                </a:lnTo>
                <a:lnTo>
                  <a:pt x="6701409" y="2554097"/>
                </a:lnTo>
                <a:lnTo>
                  <a:pt x="6881406" y="2554097"/>
                </a:lnTo>
                <a:lnTo>
                  <a:pt x="10999800" y="2554097"/>
                </a:lnTo>
                <a:lnTo>
                  <a:pt x="11179810" y="2554097"/>
                </a:lnTo>
                <a:lnTo>
                  <a:pt x="11179810" y="2374100"/>
                </a:lnTo>
                <a:lnTo>
                  <a:pt x="11179810" y="2348052"/>
                </a:lnTo>
                <a:lnTo>
                  <a:pt x="11179810" y="2321991"/>
                </a:lnTo>
                <a:close/>
              </a:path>
              <a:path w="11685905" h="2554604">
                <a:moveTo>
                  <a:pt x="11685600" y="179997"/>
                </a:moveTo>
                <a:lnTo>
                  <a:pt x="11682794" y="75933"/>
                </a:lnTo>
                <a:lnTo>
                  <a:pt x="11663096" y="22504"/>
                </a:lnTo>
                <a:lnTo>
                  <a:pt x="11609667" y="2806"/>
                </a:lnTo>
                <a:lnTo>
                  <a:pt x="11505590" y="0"/>
                </a:lnTo>
                <a:lnTo>
                  <a:pt x="7387196" y="0"/>
                </a:lnTo>
                <a:lnTo>
                  <a:pt x="7283132" y="2806"/>
                </a:lnTo>
                <a:lnTo>
                  <a:pt x="7229703" y="22504"/>
                </a:lnTo>
                <a:lnTo>
                  <a:pt x="7210018" y="75933"/>
                </a:lnTo>
                <a:lnTo>
                  <a:pt x="7207199" y="179997"/>
                </a:lnTo>
                <a:lnTo>
                  <a:pt x="7207199" y="206044"/>
                </a:lnTo>
                <a:lnTo>
                  <a:pt x="7207199" y="232105"/>
                </a:lnTo>
                <a:lnTo>
                  <a:pt x="7207199" y="412089"/>
                </a:lnTo>
                <a:lnTo>
                  <a:pt x="7386726" y="412089"/>
                </a:lnTo>
                <a:lnTo>
                  <a:pt x="7387196" y="412102"/>
                </a:lnTo>
                <a:lnTo>
                  <a:pt x="11505590" y="412102"/>
                </a:lnTo>
                <a:lnTo>
                  <a:pt x="11506048" y="412089"/>
                </a:lnTo>
                <a:lnTo>
                  <a:pt x="11685600" y="412089"/>
                </a:lnTo>
                <a:lnTo>
                  <a:pt x="11685600" y="232105"/>
                </a:lnTo>
                <a:lnTo>
                  <a:pt x="11685600" y="206044"/>
                </a:lnTo>
                <a:lnTo>
                  <a:pt x="11685600" y="179997"/>
                </a:lnTo>
                <a:close/>
              </a:path>
            </a:pathLst>
          </a:custGeom>
          <a:solidFill>
            <a:srgbClr val="304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99906" y="1844930"/>
            <a:ext cx="188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소비력이</a:t>
            </a:r>
            <a:r>
              <a:rPr sz="1800" b="1" spc="-8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강한</a:t>
            </a:r>
            <a:r>
              <a:rPr sz="1800" b="1" spc="-8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연령층</a:t>
            </a:r>
            <a:endParaRPr sz="1800">
              <a:latin typeface="Noto Sans CJK KR Bold"/>
              <a:cs typeface="Noto Sans CJK KR 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03</a:t>
            </a:r>
            <a:endParaRPr sz="2200">
              <a:latin typeface="DINPro-Regular"/>
              <a:cs typeface="DINPro-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19653" y="3652470"/>
            <a:ext cx="321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트렌드에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민감하고,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소비 </a:t>
            </a: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속도가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Noto Sans CJK KR Bold"/>
                <a:cs typeface="Noto Sans CJK KR Bold"/>
              </a:rPr>
              <a:t>빠름</a:t>
            </a:r>
            <a:endParaRPr sz="1800">
              <a:latin typeface="Noto Sans CJK KR Bold"/>
              <a:cs typeface="Noto Sans CJK KR 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39829" y="3652470"/>
            <a:ext cx="235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Noto Sans CJK KR Bold"/>
                <a:cs typeface="Noto Sans CJK KR Bold"/>
              </a:rPr>
              <a:t>SNS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Noto Sans CJK KR Bold"/>
                <a:cs typeface="Noto Sans CJK KR Bold"/>
              </a:rPr>
              <a:t>&amp;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입소문</a:t>
            </a:r>
            <a:r>
              <a:rPr sz="1800" b="1" spc="-7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효과가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Noto Sans CJK KR Bold"/>
                <a:cs typeface="Noto Sans CJK KR Bold"/>
              </a:rPr>
              <a:t>크다</a:t>
            </a:r>
            <a:endParaRPr sz="1800" dirty="0">
              <a:latin typeface="Noto Sans CJK KR Bold"/>
              <a:cs typeface="Noto Sans CJK KR 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37830" y="5794452"/>
            <a:ext cx="3549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재방문</a:t>
            </a:r>
            <a:r>
              <a:rPr sz="1800" b="1" spc="-8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가능성이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높음 </a:t>
            </a:r>
            <a:r>
              <a:rPr sz="1800" b="1" spc="-90" dirty="0">
                <a:solidFill>
                  <a:srgbClr val="FFFFFF"/>
                </a:solidFill>
                <a:latin typeface="Noto Sans CJK KR Bold"/>
                <a:cs typeface="Noto Sans CJK KR Bold"/>
              </a:rPr>
              <a:t>(충성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고객화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Noto Sans CJK KR Bold"/>
                <a:cs typeface="Noto Sans CJK KR Bold"/>
              </a:rPr>
              <a:t>쉬움)</a:t>
            </a:r>
            <a:endParaRPr sz="1800">
              <a:latin typeface="Noto Sans CJK KR Bold"/>
              <a:cs typeface="Noto Sans CJK KR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38424" y="5794452"/>
            <a:ext cx="335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FFFFFF"/>
                </a:solidFill>
                <a:latin typeface="Noto Sans CJK KR Bold"/>
                <a:cs typeface="Noto Sans CJK KR Bold"/>
              </a:rPr>
              <a:t>다양한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소비 </a:t>
            </a:r>
            <a:r>
              <a:rPr sz="1800" b="1" spc="-110" dirty="0">
                <a:solidFill>
                  <a:srgbClr val="FFFFFF"/>
                </a:solidFill>
                <a:latin typeface="Noto Sans CJK KR Bold"/>
                <a:cs typeface="Noto Sans CJK KR Bold"/>
              </a:rPr>
              <a:t>카테고리에</a:t>
            </a:r>
            <a:r>
              <a:rPr sz="1800" b="1" spc="-80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Noto Sans CJK KR Bold"/>
                <a:cs typeface="Noto Sans CJK KR Bold"/>
              </a:rPr>
              <a:t>영향력을</a:t>
            </a:r>
            <a:r>
              <a:rPr sz="1800" b="1" spc="-75" dirty="0">
                <a:solidFill>
                  <a:srgbClr val="FFFFFF"/>
                </a:solidFill>
                <a:latin typeface="Noto Sans CJK KR Bold"/>
                <a:cs typeface="Noto Sans CJK KR Bold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Noto Sans CJK KR Bold"/>
                <a:cs typeface="Noto Sans CJK KR Bold"/>
              </a:rPr>
              <a:t>미침</a:t>
            </a:r>
            <a:endParaRPr sz="1800">
              <a:latin typeface="Noto Sans CJK KR Bold"/>
              <a:cs typeface="Noto Sans CJK KR 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03117" y="2295759"/>
            <a:ext cx="348043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경제력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형성이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완료된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고객군으로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지속적인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소비가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9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가능하며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가치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소비에도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적극적이서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프리미엄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서비스도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수용이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9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가능함</a:t>
            </a:r>
            <a:endParaRPr sz="1200">
              <a:latin typeface="Noto Sans CJK KR Medium"/>
              <a:cs typeface="Noto Sans CJK KR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245579" y="4794358"/>
            <a:ext cx="39516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45" dirty="0">
                <a:latin typeface="Noto Sans CJK KR Medium"/>
                <a:cs typeface="Noto Sans CJK KR Medium"/>
              </a:rPr>
              <a:t>1)</a:t>
            </a:r>
            <a:r>
              <a:rPr sz="1200" b="0" spc="-35" dirty="0"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latin typeface="Noto Sans CJK KR Medium"/>
                <a:cs typeface="Noto Sans CJK KR Medium"/>
              </a:rPr>
              <a:t>UGC(User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80" dirty="0">
                <a:latin typeface="Noto Sans CJK KR Medium"/>
                <a:cs typeface="Noto Sans CJK KR Medium"/>
              </a:rPr>
              <a:t>Generated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latin typeface="Noto Sans CJK KR Medium"/>
                <a:cs typeface="Noto Sans CJK KR Medium"/>
              </a:rPr>
              <a:t>Content)는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latin typeface="Noto Sans CJK KR Medium"/>
                <a:cs typeface="Noto Sans CJK KR Medium"/>
              </a:rPr>
              <a:t>사용자가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latin typeface="Noto Sans CJK KR Medium"/>
                <a:cs typeface="Noto Sans CJK KR Medium"/>
              </a:rPr>
              <a:t>직접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latin typeface="Noto Sans CJK KR Medium"/>
                <a:cs typeface="Noto Sans CJK KR Medium"/>
              </a:rPr>
              <a:t>제작한</a:t>
            </a:r>
            <a:r>
              <a:rPr sz="1200" b="0" spc="-30" dirty="0">
                <a:latin typeface="Noto Sans CJK KR Medium"/>
                <a:cs typeface="Noto Sans CJK KR Medium"/>
              </a:rPr>
              <a:t> </a:t>
            </a:r>
            <a:r>
              <a:rPr sz="1200" b="0" spc="-50" dirty="0">
                <a:latin typeface="Noto Sans CJK KR Medium"/>
                <a:cs typeface="Noto Sans CJK KR Medium"/>
              </a:rPr>
              <a:t>콘텐츠</a:t>
            </a:r>
            <a:endParaRPr sz="1200">
              <a:latin typeface="Noto Sans CJK KR Medium"/>
              <a:cs typeface="Noto Sans CJK KR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42917" y="4103376"/>
            <a:ext cx="39744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18100"/>
              </a:lnSpc>
              <a:spcBef>
                <a:spcPts val="100"/>
              </a:spcBef>
            </a:pPr>
            <a:r>
              <a:rPr sz="1200" b="0" spc="-7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경패션,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뷰티,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미용,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건강,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8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라이프스타일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관련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8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제품/서비스에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8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즉각적인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반응을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보이며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트렌드를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선도하는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역할을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함</a:t>
            </a:r>
            <a:endParaRPr sz="1200">
              <a:latin typeface="Noto Sans CJK KR Medium"/>
              <a:cs typeface="Noto Sans CJK KR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55269" y="4103376"/>
            <a:ext cx="3532504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b="0" spc="-7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SNS를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활발히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이용하며,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후기,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추천,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공유가</a:t>
            </a:r>
            <a:endParaRPr sz="1200" dirty="0">
              <a:latin typeface="Noto Sans CJK KR Medium"/>
              <a:cs typeface="Noto Sans CJK KR Medium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많아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바이럴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마케팅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등을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통한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입소문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효과(UGC1))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추가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발생</a:t>
            </a:r>
            <a:endParaRPr sz="1200" dirty="0">
              <a:latin typeface="Noto Sans CJK KR Medium"/>
              <a:cs typeface="Noto Sans CJK KR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12725" y="6155442"/>
            <a:ext cx="323723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177165" algn="ctr">
              <a:lnSpc>
                <a:spcPct val="118100"/>
              </a:lnSpc>
              <a:spcBef>
                <a:spcPts val="100"/>
              </a:spcBef>
            </a:pP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헤어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스타일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유지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관리가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필요하기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때문에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지속적으로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8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방문가능성이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높으며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좋은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경험을</a:t>
            </a:r>
            <a:r>
              <a:rPr sz="1200" b="0" spc="-4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9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하면</a:t>
            </a:r>
            <a:endParaRPr sz="1200">
              <a:latin typeface="Noto Sans CJK KR Medium"/>
              <a:cs typeface="Noto Sans CJK KR Medium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지속적으로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8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서비스/상품을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꾸준히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이용하는</a:t>
            </a:r>
            <a:r>
              <a:rPr sz="1200" b="0" spc="-3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성향이</a:t>
            </a:r>
            <a:r>
              <a:rPr sz="1200" b="0" spc="-3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강함</a:t>
            </a:r>
            <a:endParaRPr sz="1200">
              <a:latin typeface="Noto Sans CJK KR Medium"/>
              <a:cs typeface="Noto Sans CJK KR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06018" y="6155594"/>
            <a:ext cx="342646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8100"/>
              </a:lnSpc>
              <a:spcBef>
                <a:spcPts val="100"/>
              </a:spcBef>
            </a:pP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본인 뿐만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아니라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주변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지인에게도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다양한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소비에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영향을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줌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패션,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뷰티,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건강,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여행,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6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미용,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인테리어,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생활용품,</a:t>
            </a:r>
            <a:endParaRPr sz="1200">
              <a:latin typeface="Noto Sans CJK KR Medium"/>
              <a:cs typeface="Noto Sans CJK KR Medium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육아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용품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3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등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5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소비</a:t>
            </a:r>
            <a:r>
              <a:rPr sz="1200" b="0" spc="-4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</a:t>
            </a:r>
            <a:r>
              <a:rPr sz="1200" b="0" spc="-75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영향력이</a:t>
            </a:r>
            <a:r>
              <a:rPr sz="1200" b="0" spc="-50" dirty="0">
                <a:solidFill>
                  <a:srgbClr val="FFFFFF"/>
                </a:solidFill>
                <a:latin typeface="Noto Sans CJK KR Medium"/>
                <a:cs typeface="Noto Sans CJK KR Medium"/>
              </a:rPr>
              <a:t> 큼</a:t>
            </a:r>
            <a:endParaRPr sz="1200">
              <a:latin typeface="Noto Sans CJK KR Medium"/>
              <a:cs typeface="Noto Sans CJK KR Medium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75A76437-2B53-7CFF-BB3D-8CC20D173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그림 174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93C9CF8-3AC4-296D-14AC-8852A16A9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75" dirty="0"/>
              <a:t> </a:t>
            </a:r>
            <a:r>
              <a:rPr spc="-150" dirty="0"/>
              <a:t>TV</a:t>
            </a:r>
            <a:r>
              <a:rPr spc="-175" dirty="0"/>
              <a:t> </a:t>
            </a:r>
            <a:r>
              <a:rPr spc="-170" dirty="0"/>
              <a:t>운영 </a:t>
            </a:r>
            <a:r>
              <a:rPr spc="-285" dirty="0"/>
              <a:t>방식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1141196" y="5210124"/>
            <a:ext cx="12385675" cy="1611630"/>
            <a:chOff x="1141196" y="5210124"/>
            <a:chExt cx="12385675" cy="1611630"/>
          </a:xfrm>
        </p:grpSpPr>
        <p:sp>
          <p:nvSpPr>
            <p:cNvPr id="38" name="object 38"/>
            <p:cNvSpPr/>
            <p:nvPr/>
          </p:nvSpPr>
          <p:spPr>
            <a:xfrm>
              <a:off x="1141196" y="5210124"/>
              <a:ext cx="12385675" cy="1611630"/>
            </a:xfrm>
            <a:custGeom>
              <a:avLst/>
              <a:gdLst/>
              <a:ahLst/>
              <a:cxnLst/>
              <a:rect l="l" t="t" r="r" b="b"/>
              <a:pathLst>
                <a:path w="12385675" h="1611629">
                  <a:moveTo>
                    <a:pt x="12385217" y="0"/>
                  </a:moveTo>
                  <a:lnTo>
                    <a:pt x="0" y="0"/>
                  </a:lnTo>
                  <a:lnTo>
                    <a:pt x="0" y="1611071"/>
                  </a:lnTo>
                  <a:lnTo>
                    <a:pt x="12385217" y="1611071"/>
                  </a:lnTo>
                  <a:lnTo>
                    <a:pt x="123852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521" y="5424893"/>
              <a:ext cx="1967814" cy="11815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201521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4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864" y="5424896"/>
              <a:ext cx="1967809" cy="118151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60864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4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0207" y="5424896"/>
              <a:ext cx="1967803" cy="11815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20195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5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539" y="5424893"/>
              <a:ext cx="1967811" cy="118150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79538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5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8868" y="5424893"/>
              <a:ext cx="1967814" cy="118151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438881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5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98213" y="5424881"/>
              <a:ext cx="1967811" cy="118151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498211" y="5424893"/>
              <a:ext cx="1967864" cy="1181735"/>
            </a:xfrm>
            <a:custGeom>
              <a:avLst/>
              <a:gdLst/>
              <a:ahLst/>
              <a:cxnLst/>
              <a:rect l="l" t="t" r="r" b="b"/>
              <a:pathLst>
                <a:path w="1967865" h="1181734">
                  <a:moveTo>
                    <a:pt x="0" y="1181519"/>
                  </a:moveTo>
                  <a:lnTo>
                    <a:pt x="1967814" y="1181519"/>
                  </a:lnTo>
                  <a:lnTo>
                    <a:pt x="1967814" y="0"/>
                  </a:lnTo>
                  <a:lnTo>
                    <a:pt x="0" y="0"/>
                  </a:lnTo>
                  <a:lnTo>
                    <a:pt x="0" y="1181519"/>
                  </a:lnTo>
                  <a:close/>
                </a:path>
              </a:pathLst>
            </a:custGeom>
            <a:ln w="14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47964" y="6859125"/>
            <a:ext cx="186245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60" dirty="0">
                <a:latin typeface="Noto Sans CJK KR Regular"/>
                <a:cs typeface="Noto Sans CJK KR Regular"/>
              </a:rPr>
              <a:t>매장</a:t>
            </a:r>
            <a:r>
              <a:rPr sz="1350" spc="-125" dirty="0">
                <a:latin typeface="Noto Sans CJK KR Regular"/>
                <a:cs typeface="Noto Sans CJK KR Regular"/>
              </a:rPr>
              <a:t> </a:t>
            </a:r>
            <a:r>
              <a:rPr sz="1350" spc="-60" dirty="0">
                <a:latin typeface="Noto Sans CJK KR Regular"/>
                <a:cs typeface="Noto Sans CJK KR Regular"/>
              </a:rPr>
              <a:t>홍보</a:t>
            </a:r>
            <a:r>
              <a:rPr sz="1350" spc="-120" dirty="0">
                <a:latin typeface="Noto Sans CJK KR Regular"/>
                <a:cs typeface="Noto Sans CJK KR Regular"/>
              </a:rPr>
              <a:t> </a:t>
            </a:r>
            <a:r>
              <a:rPr sz="1350" spc="-70" dirty="0">
                <a:latin typeface="Noto Sans CJK KR Regular"/>
                <a:cs typeface="Noto Sans CJK KR Regular"/>
              </a:rPr>
              <a:t>콘텐츠</a:t>
            </a:r>
            <a:r>
              <a:rPr sz="1350" spc="-125" dirty="0">
                <a:latin typeface="Noto Sans CJK KR Regular"/>
                <a:cs typeface="Noto Sans CJK KR Regular"/>
              </a:rPr>
              <a:t> </a:t>
            </a:r>
            <a:r>
              <a:rPr sz="1350" spc="-70" dirty="0">
                <a:latin typeface="Noto Sans CJK KR Regular"/>
                <a:cs typeface="Noto Sans CJK KR Regular"/>
              </a:rPr>
              <a:t>(스텝</a:t>
            </a:r>
            <a:r>
              <a:rPr sz="1350" spc="-120" dirty="0">
                <a:latin typeface="Noto Sans CJK KR Regular"/>
                <a:cs typeface="Noto Sans CJK KR Regular"/>
              </a:rPr>
              <a:t> </a:t>
            </a:r>
            <a:r>
              <a:rPr sz="1350" spc="-45" dirty="0">
                <a:latin typeface="Noto Sans CJK KR Regular"/>
                <a:cs typeface="Noto Sans CJK KR Regular"/>
              </a:rPr>
              <a:t>소개)</a:t>
            </a:r>
            <a:endParaRPr sz="1350">
              <a:latin typeface="Noto Sans CJK KR Regular"/>
              <a:cs typeface="Noto Sans CJK KR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70448" y="6859125"/>
            <a:ext cx="93662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70" dirty="0">
                <a:latin typeface="Noto Sans CJK KR Regular"/>
                <a:cs typeface="Noto Sans CJK KR Regular"/>
              </a:rPr>
              <a:t>미디어</a:t>
            </a:r>
            <a:r>
              <a:rPr sz="1350" spc="-130" dirty="0">
                <a:latin typeface="Noto Sans CJK KR Regular"/>
                <a:cs typeface="Noto Sans CJK KR Regular"/>
              </a:rPr>
              <a:t> </a:t>
            </a:r>
            <a:r>
              <a:rPr sz="1350" spc="-70" dirty="0">
                <a:latin typeface="Noto Sans CJK KR Regular"/>
                <a:cs typeface="Noto Sans CJK KR Regular"/>
              </a:rPr>
              <a:t>콘텐츠</a:t>
            </a:r>
            <a:endParaRPr sz="1350">
              <a:latin typeface="Noto Sans CJK KR Regular"/>
              <a:cs typeface="Noto Sans CJK KR Regular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93305" y="6859125"/>
            <a:ext cx="60960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85" dirty="0">
                <a:latin typeface="Noto Sans CJK KR Regular"/>
                <a:cs typeface="Noto Sans CJK KR Regular"/>
              </a:rPr>
              <a:t>일반광고</a:t>
            </a:r>
            <a:endParaRPr sz="1350">
              <a:latin typeface="Noto Sans CJK KR Regular"/>
              <a:cs typeface="Noto Sans CJK KR 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89095" y="6859125"/>
            <a:ext cx="93662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70" dirty="0">
                <a:latin typeface="Noto Sans CJK KR Regular"/>
                <a:cs typeface="Noto Sans CJK KR Regular"/>
              </a:rPr>
              <a:t>미디어</a:t>
            </a:r>
            <a:r>
              <a:rPr sz="1350" spc="-130" dirty="0">
                <a:latin typeface="Noto Sans CJK KR Regular"/>
                <a:cs typeface="Noto Sans CJK KR Regular"/>
              </a:rPr>
              <a:t> </a:t>
            </a:r>
            <a:r>
              <a:rPr sz="1350" spc="-70" dirty="0">
                <a:latin typeface="Noto Sans CJK KR Regular"/>
                <a:cs typeface="Noto Sans CJK KR Regular"/>
              </a:rPr>
              <a:t>콘텐츠</a:t>
            </a:r>
            <a:endParaRPr sz="1350">
              <a:latin typeface="Noto Sans CJK KR Regular"/>
              <a:cs typeface="Noto Sans CJK KR Regular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503036" y="6859125"/>
            <a:ext cx="182689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60" dirty="0">
                <a:latin typeface="Noto Sans CJK KR Regular"/>
                <a:cs typeface="Noto Sans CJK KR Regular"/>
              </a:rPr>
              <a:t>매장</a:t>
            </a:r>
            <a:r>
              <a:rPr sz="1350" spc="-120" dirty="0">
                <a:latin typeface="Noto Sans CJK KR Regular"/>
                <a:cs typeface="Noto Sans CJK KR Regular"/>
              </a:rPr>
              <a:t> </a:t>
            </a:r>
            <a:r>
              <a:rPr sz="1350" spc="-60" dirty="0">
                <a:latin typeface="Noto Sans CJK KR Regular"/>
                <a:cs typeface="Noto Sans CJK KR Regular"/>
              </a:rPr>
              <a:t>홍보</a:t>
            </a:r>
            <a:r>
              <a:rPr sz="1350" spc="-120" dirty="0">
                <a:latin typeface="Noto Sans CJK KR Regular"/>
                <a:cs typeface="Noto Sans CJK KR Regular"/>
              </a:rPr>
              <a:t> </a:t>
            </a:r>
            <a:r>
              <a:rPr sz="1350" spc="-70" dirty="0">
                <a:latin typeface="Noto Sans CJK KR Regular"/>
                <a:cs typeface="Noto Sans CJK KR Regular"/>
              </a:rPr>
              <a:t>콘텐츠</a:t>
            </a:r>
            <a:r>
              <a:rPr sz="1350" spc="-120" dirty="0">
                <a:latin typeface="Noto Sans CJK KR Regular"/>
                <a:cs typeface="Noto Sans CJK KR Regular"/>
              </a:rPr>
              <a:t> </a:t>
            </a:r>
            <a:r>
              <a:rPr sz="1350" spc="-80" dirty="0">
                <a:latin typeface="Noto Sans CJK KR Regular"/>
                <a:cs typeface="Noto Sans CJK KR Regular"/>
              </a:rPr>
              <a:t>(프로모션)</a:t>
            </a:r>
            <a:endParaRPr sz="1350">
              <a:latin typeface="Noto Sans CJK KR Regular"/>
              <a:cs typeface="Noto Sans CJK KR Regular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53586" y="6859125"/>
            <a:ext cx="64452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-60" dirty="0">
                <a:latin typeface="Noto Sans CJK KR Regular"/>
                <a:cs typeface="Noto Sans CJK KR Regular"/>
              </a:rPr>
              <a:t>일반</a:t>
            </a:r>
            <a:r>
              <a:rPr sz="1350" spc="-125" dirty="0">
                <a:latin typeface="Noto Sans CJK KR Regular"/>
                <a:cs typeface="Noto Sans CJK KR Regular"/>
              </a:rPr>
              <a:t> </a:t>
            </a:r>
            <a:r>
              <a:rPr sz="1350" spc="-65" dirty="0">
                <a:latin typeface="Noto Sans CJK KR Regular"/>
                <a:cs typeface="Noto Sans CJK KR Regular"/>
              </a:rPr>
              <a:t>광고</a:t>
            </a:r>
            <a:endParaRPr sz="1350">
              <a:latin typeface="Noto Sans CJK KR Regular"/>
              <a:cs typeface="Noto Sans CJK KR Regular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201524" y="5242428"/>
            <a:ext cx="12272010" cy="1547495"/>
            <a:chOff x="1201524" y="5242428"/>
            <a:chExt cx="12272010" cy="1547495"/>
          </a:xfrm>
        </p:grpSpPr>
        <p:sp>
          <p:nvSpPr>
            <p:cNvPr id="58" name="object 58"/>
            <p:cNvSpPr/>
            <p:nvPr/>
          </p:nvSpPr>
          <p:spPr>
            <a:xfrm>
              <a:off x="6951129" y="5571883"/>
              <a:ext cx="772160" cy="887730"/>
            </a:xfrm>
            <a:custGeom>
              <a:avLst/>
              <a:gdLst/>
              <a:ahLst/>
              <a:cxnLst/>
              <a:rect l="l" t="t" r="r" b="b"/>
              <a:pathLst>
                <a:path w="772159" h="887729">
                  <a:moveTo>
                    <a:pt x="454837" y="106095"/>
                  </a:moveTo>
                  <a:lnTo>
                    <a:pt x="271081" y="0"/>
                  </a:lnTo>
                  <a:lnTo>
                    <a:pt x="271081" y="78473"/>
                  </a:lnTo>
                  <a:lnTo>
                    <a:pt x="227647" y="94932"/>
                  </a:lnTo>
                  <a:lnTo>
                    <a:pt x="186512" y="116547"/>
                  </a:lnTo>
                  <a:lnTo>
                    <a:pt x="148158" y="143040"/>
                  </a:lnTo>
                  <a:lnTo>
                    <a:pt x="113004" y="174193"/>
                  </a:lnTo>
                  <a:lnTo>
                    <a:pt x="79336" y="212534"/>
                  </a:lnTo>
                  <a:lnTo>
                    <a:pt x="51320" y="254393"/>
                  </a:lnTo>
                  <a:lnTo>
                    <a:pt x="29184" y="299262"/>
                  </a:lnTo>
                  <a:lnTo>
                    <a:pt x="13106" y="346646"/>
                  </a:lnTo>
                  <a:lnTo>
                    <a:pt x="3314" y="396062"/>
                  </a:lnTo>
                  <a:lnTo>
                    <a:pt x="0" y="446989"/>
                  </a:lnTo>
                  <a:lnTo>
                    <a:pt x="3314" y="497903"/>
                  </a:lnTo>
                  <a:lnTo>
                    <a:pt x="13106" y="547306"/>
                  </a:lnTo>
                  <a:lnTo>
                    <a:pt x="29184" y="594690"/>
                  </a:lnTo>
                  <a:lnTo>
                    <a:pt x="51320" y="639572"/>
                  </a:lnTo>
                  <a:lnTo>
                    <a:pt x="79336" y="681431"/>
                  </a:lnTo>
                  <a:lnTo>
                    <a:pt x="113004" y="719797"/>
                  </a:lnTo>
                  <a:lnTo>
                    <a:pt x="152692" y="754443"/>
                  </a:lnTo>
                  <a:lnTo>
                    <a:pt x="196354" y="783196"/>
                  </a:lnTo>
                  <a:lnTo>
                    <a:pt x="243357" y="805713"/>
                  </a:lnTo>
                  <a:lnTo>
                    <a:pt x="293077" y="821639"/>
                  </a:lnTo>
                  <a:lnTo>
                    <a:pt x="304292" y="824395"/>
                  </a:lnTo>
                  <a:lnTo>
                    <a:pt x="304292" y="743394"/>
                  </a:lnTo>
                  <a:lnTo>
                    <a:pt x="297827" y="741464"/>
                  </a:lnTo>
                  <a:lnTo>
                    <a:pt x="252641" y="723849"/>
                  </a:lnTo>
                  <a:lnTo>
                    <a:pt x="210743" y="699300"/>
                  </a:lnTo>
                  <a:lnTo>
                    <a:pt x="173088" y="668489"/>
                  </a:lnTo>
                  <a:lnTo>
                    <a:pt x="140652" y="632079"/>
                  </a:lnTo>
                  <a:lnTo>
                    <a:pt x="113792" y="589965"/>
                  </a:lnTo>
                  <a:lnTo>
                    <a:pt x="94335" y="544652"/>
                  </a:lnTo>
                  <a:lnTo>
                    <a:pt x="82511" y="496773"/>
                  </a:lnTo>
                  <a:lnTo>
                    <a:pt x="78511" y="446989"/>
                  </a:lnTo>
                  <a:lnTo>
                    <a:pt x="82511" y="397192"/>
                  </a:lnTo>
                  <a:lnTo>
                    <a:pt x="94335" y="349326"/>
                  </a:lnTo>
                  <a:lnTo>
                    <a:pt x="113792" y="304012"/>
                  </a:lnTo>
                  <a:lnTo>
                    <a:pt x="140652" y="261912"/>
                  </a:lnTo>
                  <a:lnTo>
                    <a:pt x="168008" y="230479"/>
                  </a:lnTo>
                  <a:lnTo>
                    <a:pt x="199263" y="203073"/>
                  </a:lnTo>
                  <a:lnTo>
                    <a:pt x="233819" y="180086"/>
                  </a:lnTo>
                  <a:lnTo>
                    <a:pt x="271081" y="161950"/>
                  </a:lnTo>
                  <a:lnTo>
                    <a:pt x="271081" y="212191"/>
                  </a:lnTo>
                  <a:lnTo>
                    <a:pt x="454837" y="106095"/>
                  </a:lnTo>
                  <a:close/>
                </a:path>
                <a:path w="772159" h="887729">
                  <a:moveTo>
                    <a:pt x="771626" y="446989"/>
                  </a:moveTo>
                  <a:lnTo>
                    <a:pt x="768311" y="396062"/>
                  </a:lnTo>
                  <a:lnTo>
                    <a:pt x="758520" y="346646"/>
                  </a:lnTo>
                  <a:lnTo>
                    <a:pt x="742454" y="299262"/>
                  </a:lnTo>
                  <a:lnTo>
                    <a:pt x="720305" y="254393"/>
                  </a:lnTo>
                  <a:lnTo>
                    <a:pt x="692289" y="212534"/>
                  </a:lnTo>
                  <a:lnTo>
                    <a:pt x="658622" y="174193"/>
                  </a:lnTo>
                  <a:lnTo>
                    <a:pt x="618959" y="139534"/>
                  </a:lnTo>
                  <a:lnTo>
                    <a:pt x="575297" y="110782"/>
                  </a:lnTo>
                  <a:lnTo>
                    <a:pt x="528294" y="88265"/>
                  </a:lnTo>
                  <a:lnTo>
                    <a:pt x="478574" y="72351"/>
                  </a:lnTo>
                  <a:lnTo>
                    <a:pt x="467347" y="69596"/>
                  </a:lnTo>
                  <a:lnTo>
                    <a:pt x="467347" y="150596"/>
                  </a:lnTo>
                  <a:lnTo>
                    <a:pt x="473811" y="152527"/>
                  </a:lnTo>
                  <a:lnTo>
                    <a:pt x="518998" y="170141"/>
                  </a:lnTo>
                  <a:lnTo>
                    <a:pt x="560895" y="194678"/>
                  </a:lnTo>
                  <a:lnTo>
                    <a:pt x="598551" y="225501"/>
                  </a:lnTo>
                  <a:lnTo>
                    <a:pt x="630986" y="261912"/>
                  </a:lnTo>
                  <a:lnTo>
                    <a:pt x="657834" y="304012"/>
                  </a:lnTo>
                  <a:lnTo>
                    <a:pt x="677291" y="349326"/>
                  </a:lnTo>
                  <a:lnTo>
                    <a:pt x="689127" y="397192"/>
                  </a:lnTo>
                  <a:lnTo>
                    <a:pt x="693115" y="446989"/>
                  </a:lnTo>
                  <a:lnTo>
                    <a:pt x="689127" y="496773"/>
                  </a:lnTo>
                  <a:lnTo>
                    <a:pt x="677291" y="544652"/>
                  </a:lnTo>
                  <a:lnTo>
                    <a:pt x="657834" y="589965"/>
                  </a:lnTo>
                  <a:lnTo>
                    <a:pt x="630986" y="632079"/>
                  </a:lnTo>
                  <a:lnTo>
                    <a:pt x="603669" y="663460"/>
                  </a:lnTo>
                  <a:lnTo>
                    <a:pt x="572439" y="690854"/>
                  </a:lnTo>
                  <a:lnTo>
                    <a:pt x="537921" y="713828"/>
                  </a:lnTo>
                  <a:lnTo>
                    <a:pt x="500710" y="731977"/>
                  </a:lnTo>
                  <a:lnTo>
                    <a:pt x="500710" y="675373"/>
                  </a:lnTo>
                  <a:lnTo>
                    <a:pt x="316953" y="781469"/>
                  </a:lnTo>
                  <a:lnTo>
                    <a:pt x="500710" y="887564"/>
                  </a:lnTo>
                  <a:lnTo>
                    <a:pt x="500710" y="815467"/>
                  </a:lnTo>
                  <a:lnTo>
                    <a:pt x="544118" y="798995"/>
                  </a:lnTo>
                  <a:lnTo>
                    <a:pt x="585203" y="777405"/>
                  </a:lnTo>
                  <a:lnTo>
                    <a:pt x="623519" y="750912"/>
                  </a:lnTo>
                  <a:lnTo>
                    <a:pt x="658622" y="719797"/>
                  </a:lnTo>
                  <a:lnTo>
                    <a:pt x="692289" y="681443"/>
                  </a:lnTo>
                  <a:lnTo>
                    <a:pt x="720305" y="639572"/>
                  </a:lnTo>
                  <a:lnTo>
                    <a:pt x="742454" y="594702"/>
                  </a:lnTo>
                  <a:lnTo>
                    <a:pt x="758520" y="547319"/>
                  </a:lnTo>
                  <a:lnTo>
                    <a:pt x="768311" y="497916"/>
                  </a:lnTo>
                  <a:lnTo>
                    <a:pt x="771626" y="446989"/>
                  </a:lnTo>
                  <a:close/>
                </a:path>
              </a:pathLst>
            </a:custGeom>
            <a:solidFill>
              <a:srgbClr val="E17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1524" y="5242428"/>
              <a:ext cx="108165" cy="15491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4933" y="5242428"/>
              <a:ext cx="108165" cy="15491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8344" y="5242428"/>
              <a:ext cx="108165" cy="15491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1752" y="5242428"/>
              <a:ext cx="108165" cy="15491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5163" y="5242428"/>
              <a:ext cx="108165" cy="15491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8573" y="5242428"/>
              <a:ext cx="108165" cy="15491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1982" y="5242428"/>
              <a:ext cx="108165" cy="15491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5392" y="5242428"/>
              <a:ext cx="108165" cy="1549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8802" y="5242428"/>
              <a:ext cx="108165" cy="1549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2211" y="5242428"/>
              <a:ext cx="108165" cy="1549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5622" y="5242428"/>
              <a:ext cx="108165" cy="15491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9031" y="5242428"/>
              <a:ext cx="108165" cy="15491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5852" y="5242428"/>
              <a:ext cx="108165" cy="15491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2441" y="5242428"/>
              <a:ext cx="108165" cy="15491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9261" y="5242428"/>
              <a:ext cx="108165" cy="15491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2670" y="5242428"/>
              <a:ext cx="108165" cy="15491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6081" y="5242428"/>
              <a:ext cx="108165" cy="15491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900" y="5242428"/>
              <a:ext cx="108165" cy="15491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9491" y="5242428"/>
              <a:ext cx="108165" cy="15491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16311" y="5242428"/>
              <a:ext cx="108165" cy="15491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9720" y="5242428"/>
              <a:ext cx="108165" cy="15491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3130" y="5242428"/>
              <a:ext cx="108165" cy="15491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76540" y="5242428"/>
              <a:ext cx="108165" cy="15491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9950" y="5242428"/>
              <a:ext cx="108165" cy="15491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83359" y="5242428"/>
              <a:ext cx="108165" cy="15491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6770" y="5242428"/>
              <a:ext cx="108165" cy="15491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3591" y="5242428"/>
              <a:ext cx="108165" cy="15491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0180" y="5242428"/>
              <a:ext cx="108165" cy="1549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6998" y="5242428"/>
              <a:ext cx="108165" cy="15491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0409" y="5242428"/>
              <a:ext cx="108165" cy="15491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03819" y="5242428"/>
              <a:ext cx="108165" cy="15491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0639" y="5242428"/>
              <a:ext cx="108165" cy="15491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7227" y="5242428"/>
              <a:ext cx="108165" cy="15491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4047" y="5242428"/>
              <a:ext cx="108165" cy="15491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17457" y="5242428"/>
              <a:ext cx="108165" cy="15491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70868" y="5242428"/>
              <a:ext cx="108165" cy="15491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686" y="5242428"/>
              <a:ext cx="108165" cy="15491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4277" y="5242428"/>
              <a:ext cx="108165" cy="15491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31096" y="5242428"/>
              <a:ext cx="108165" cy="15491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84506" y="5242428"/>
              <a:ext cx="108165" cy="15491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37916" y="5242428"/>
              <a:ext cx="108165" cy="15491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91327" y="5242428"/>
              <a:ext cx="108165" cy="15491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44736" y="5242428"/>
              <a:ext cx="108165" cy="15491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98145" y="5242428"/>
              <a:ext cx="108165" cy="15491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51556" y="5242428"/>
              <a:ext cx="108165" cy="15491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04966" y="5242428"/>
              <a:ext cx="108165" cy="15491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58375" y="5242428"/>
              <a:ext cx="108165" cy="15491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11786" y="5242428"/>
              <a:ext cx="108165" cy="15491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65196" y="5242428"/>
              <a:ext cx="108165" cy="15491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1524" y="6634558"/>
              <a:ext cx="108165" cy="15491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933" y="6634558"/>
              <a:ext cx="108165" cy="15491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8344" y="6634558"/>
              <a:ext cx="108165" cy="15491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1752" y="6634558"/>
              <a:ext cx="108165" cy="15491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15163" y="6634558"/>
              <a:ext cx="108165" cy="15491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1982" y="6634558"/>
              <a:ext cx="108165" cy="15491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8573" y="6634558"/>
              <a:ext cx="108165" cy="15491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75392" y="6634558"/>
              <a:ext cx="108165" cy="15491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8802" y="6634558"/>
              <a:ext cx="108165" cy="15491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2211" y="6634558"/>
              <a:ext cx="108165" cy="15491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5622" y="6634558"/>
              <a:ext cx="108165" cy="15491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89031" y="6634558"/>
              <a:ext cx="108165" cy="15491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2441" y="6634558"/>
              <a:ext cx="108165" cy="15491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5852" y="6634558"/>
              <a:ext cx="108165" cy="15491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9261" y="6634558"/>
              <a:ext cx="108165" cy="15491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2670" y="6634558"/>
              <a:ext cx="108165" cy="15491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6081" y="6634558"/>
              <a:ext cx="108165" cy="1549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9491" y="6634558"/>
              <a:ext cx="108165" cy="15491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2900" y="6634558"/>
              <a:ext cx="108165" cy="15491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6311" y="6634558"/>
              <a:ext cx="108165" cy="15491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9720" y="6634558"/>
              <a:ext cx="108165" cy="15491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3130" y="6634558"/>
              <a:ext cx="108165" cy="15491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76540" y="6634558"/>
              <a:ext cx="108165" cy="15491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9950" y="6634558"/>
              <a:ext cx="108165" cy="15491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83359" y="6634558"/>
              <a:ext cx="108165" cy="15491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6770" y="6634558"/>
              <a:ext cx="108165" cy="15491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0180" y="6634558"/>
              <a:ext cx="108165" cy="15491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3591" y="6634558"/>
              <a:ext cx="108165" cy="15491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6998" y="6634558"/>
              <a:ext cx="108165" cy="15491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0409" y="6634558"/>
              <a:ext cx="108165" cy="15491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03819" y="6634558"/>
              <a:ext cx="108165" cy="15491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57227" y="6634558"/>
              <a:ext cx="108165" cy="15491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0639" y="6634558"/>
              <a:ext cx="108165" cy="15491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64047" y="6634558"/>
              <a:ext cx="108165" cy="15491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17457" y="6634558"/>
              <a:ext cx="108165" cy="15491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0868" y="6634558"/>
              <a:ext cx="108165" cy="15491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24277" y="6634558"/>
              <a:ext cx="108165" cy="15491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77686" y="6634558"/>
              <a:ext cx="108165" cy="15491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1096" y="6634558"/>
              <a:ext cx="108165" cy="15491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84506" y="6634558"/>
              <a:ext cx="108165" cy="15491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37916" y="6634558"/>
              <a:ext cx="108165" cy="15491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1327" y="6634558"/>
              <a:ext cx="108165" cy="15491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736" y="6634558"/>
              <a:ext cx="108165" cy="15491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98145" y="6634558"/>
              <a:ext cx="108165" cy="15491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51556" y="6634558"/>
              <a:ext cx="108165" cy="15491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04966" y="6634558"/>
              <a:ext cx="108165" cy="154914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58375" y="6634558"/>
              <a:ext cx="108165" cy="15491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11786" y="6634558"/>
              <a:ext cx="108165" cy="15491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65196" y="6634558"/>
              <a:ext cx="108165" cy="154914"/>
            </a:xfrm>
            <a:prstGeom prst="rect">
              <a:avLst/>
            </a:prstGeom>
          </p:spPr>
        </p:pic>
      </p:grpSp>
      <p:sp>
        <p:nvSpPr>
          <p:cNvPr id="157" name="object 157"/>
          <p:cNvSpPr txBox="1"/>
          <p:nvPr/>
        </p:nvSpPr>
        <p:spPr>
          <a:xfrm>
            <a:off x="1128500" y="4666991"/>
            <a:ext cx="10426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E1711F"/>
                </a:solidFill>
                <a:latin typeface="Noto Sans CJK KR Bold"/>
                <a:cs typeface="Noto Sans CJK KR Bold"/>
              </a:rPr>
              <a:t>운영</a:t>
            </a:r>
            <a:r>
              <a:rPr sz="2200" b="1" spc="-11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200" b="1" spc="-120" dirty="0">
                <a:solidFill>
                  <a:srgbClr val="E1711F"/>
                </a:solidFill>
                <a:latin typeface="Noto Sans CJK KR Bold"/>
                <a:cs typeface="Noto Sans CJK KR Bold"/>
              </a:rPr>
              <a:t>예시</a:t>
            </a:r>
            <a:endParaRPr sz="2200">
              <a:latin typeface="Noto Sans CJK KR Bold"/>
              <a:cs typeface="Noto Sans CJK KR 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128500" y="1534480"/>
            <a:ext cx="5614670" cy="1671611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200" b="1" spc="-120" dirty="0">
                <a:solidFill>
                  <a:srgbClr val="E1711F"/>
                </a:solidFill>
                <a:latin typeface="Noto Sans CJK KR Bold"/>
                <a:cs typeface="Noto Sans CJK KR Bold"/>
              </a:rPr>
              <a:t>콘텐츠</a:t>
            </a:r>
            <a:r>
              <a:rPr sz="2200" b="1" spc="-10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200" b="1" spc="-35" dirty="0">
                <a:solidFill>
                  <a:srgbClr val="E1711F"/>
                </a:solidFill>
                <a:latin typeface="Noto Sans CJK KR Bold"/>
                <a:cs typeface="Noto Sans CJK KR Bold"/>
              </a:rPr>
              <a:t>운영</a:t>
            </a:r>
            <a:endParaRPr sz="2200" dirty="0">
              <a:latin typeface="Noto Sans CJK KR Bold"/>
              <a:cs typeface="Noto Sans CJK KR Bold"/>
            </a:endParaRPr>
          </a:p>
          <a:p>
            <a:pPr marL="123825" indent="-111760">
              <a:lnSpc>
                <a:spcPct val="100000"/>
              </a:lnSpc>
              <a:spcBef>
                <a:spcPts val="1195"/>
              </a:spcBef>
              <a:buChar char="-"/>
              <a:tabLst>
                <a:tab pos="124460" algn="l"/>
              </a:tabLst>
            </a:pPr>
            <a:r>
              <a:rPr sz="1650" b="0" spc="-75" dirty="0">
                <a:latin typeface="Noto Sans CJK KR Medium"/>
                <a:cs typeface="Noto Sans CJK KR Medium"/>
              </a:rPr>
              <a:t>미디어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콘텐츠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20" dirty="0">
                <a:latin typeface="Noto Sans CJK KR Medium"/>
                <a:cs typeface="Noto Sans CJK KR Medium"/>
              </a:rPr>
              <a:t>및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헤어샵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65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사이에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콘텐츠를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삽입하여</a:t>
            </a:r>
            <a:r>
              <a:rPr sz="1650" b="0" spc="-65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운영</a:t>
            </a:r>
            <a:endParaRPr sz="1650" dirty="0">
              <a:latin typeface="Noto Sans CJK KR Medium"/>
              <a:cs typeface="Noto Sans CJK KR Medium"/>
            </a:endParaRPr>
          </a:p>
          <a:p>
            <a:pPr marL="123825" indent="-111760">
              <a:lnSpc>
                <a:spcPct val="100000"/>
              </a:lnSpc>
              <a:spcBef>
                <a:spcPts val="800"/>
              </a:spcBef>
              <a:buChar char="-"/>
              <a:tabLst>
                <a:tab pos="124460" algn="l"/>
              </a:tabLst>
            </a:pPr>
            <a:r>
              <a:rPr sz="1650" b="0" spc="-85" dirty="0">
                <a:latin typeface="Noto Sans CJK KR Medium"/>
                <a:cs typeface="Noto Sans CJK KR Medium"/>
              </a:rPr>
              <a:t>콘텐츠는</a:t>
            </a:r>
            <a:r>
              <a:rPr sz="1650" b="0" spc="-75" dirty="0">
                <a:latin typeface="Noto Sans CJK KR Medium"/>
                <a:cs typeface="Noto Sans CJK KR Medium"/>
              </a:rPr>
              <a:t> 1시간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기준</a:t>
            </a:r>
            <a:r>
              <a:rPr sz="1650" b="0" spc="-70" dirty="0">
                <a:latin typeface="Noto Sans CJK KR Medium"/>
                <a:cs typeface="Noto Sans CJK KR Medium"/>
              </a:rPr>
              <a:t> 90초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송출(1회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분량에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따라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편성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횟수</a:t>
            </a:r>
            <a:r>
              <a:rPr sz="1650" b="0" spc="-70" dirty="0">
                <a:latin typeface="Noto Sans CJK KR Medium"/>
                <a:cs typeface="Noto Sans CJK KR Medium"/>
              </a:rPr>
              <a:t> 차이)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dirty="0">
                <a:latin typeface="Noto Sans CJK KR Medium"/>
                <a:cs typeface="Noto Sans CJK KR Medium"/>
              </a:rPr>
              <a:t>+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50" dirty="0">
                <a:latin typeface="Noto Sans CJK KR Medium"/>
                <a:cs typeface="Noto Sans CJK KR Medium"/>
              </a:rPr>
              <a:t>α</a:t>
            </a:r>
            <a:endParaRPr sz="1650" dirty="0">
              <a:latin typeface="Noto Sans CJK KR Medium"/>
              <a:cs typeface="Noto Sans CJK KR Medium"/>
            </a:endParaRPr>
          </a:p>
          <a:p>
            <a:pPr marL="123825" indent="-111760">
              <a:lnSpc>
                <a:spcPct val="100000"/>
              </a:lnSpc>
              <a:spcBef>
                <a:spcPts val="800"/>
              </a:spcBef>
              <a:buChar char="-"/>
              <a:tabLst>
                <a:tab pos="124460" algn="l"/>
              </a:tabLst>
            </a:pP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콘텐츠는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6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집행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기간동안</a:t>
            </a:r>
            <a:r>
              <a:rPr sz="1650" b="0" spc="-6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자유롭게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내용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60" dirty="0" err="1">
                <a:latin typeface="Noto Sans CJK KR Medium"/>
                <a:cs typeface="Noto Sans CJK KR Medium"/>
              </a:rPr>
              <a:t>변경</a:t>
            </a:r>
            <a:r>
              <a:rPr sz="1650" b="0" spc="-65" dirty="0">
                <a:latin typeface="Noto Sans CJK KR Medium"/>
                <a:cs typeface="Noto Sans CJK KR Medium"/>
              </a:rPr>
              <a:t> </a:t>
            </a:r>
            <a:r>
              <a:rPr sz="1650" b="0" spc="-25" dirty="0" err="1">
                <a:latin typeface="Noto Sans CJK KR Medium"/>
                <a:cs typeface="Noto Sans CJK KR Medium"/>
              </a:rPr>
              <a:t>가능</a:t>
            </a:r>
            <a:endParaRPr sz="1650" dirty="0">
              <a:latin typeface="Noto Sans CJK KR Medium"/>
              <a:cs typeface="Noto Sans CJK KR Medium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04</a:t>
            </a:r>
            <a:endParaRPr sz="2200">
              <a:latin typeface="DINPro-Regular"/>
              <a:cs typeface="DINPro-Regular"/>
            </a:endParaRPr>
          </a:p>
        </p:txBody>
      </p:sp>
      <p:pic>
        <p:nvPicPr>
          <p:cNvPr id="176" name="그림 175">
            <a:extLst>
              <a:ext uri="{FF2B5EF4-FFF2-40B4-BE49-F238E27FC236}">
                <a16:creationId xmlns:a16="http://schemas.microsoft.com/office/drawing/2014/main" id="{49E2E16C-31D8-FA77-299A-67BB341EB4F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DBE686-1130-7132-F5A4-23DB2D4F8C81}"/>
              </a:ext>
            </a:extLst>
          </p:cNvPr>
          <p:cNvGrpSpPr/>
          <p:nvPr/>
        </p:nvGrpSpPr>
        <p:grpSpPr>
          <a:xfrm>
            <a:off x="1203697" y="3505200"/>
            <a:ext cx="9560716" cy="381000"/>
            <a:chOff x="1203697" y="3505200"/>
            <a:chExt cx="9560716" cy="381000"/>
          </a:xfrm>
        </p:grpSpPr>
        <p:grpSp>
          <p:nvGrpSpPr>
            <p:cNvPr id="179" name="그룹 178">
              <a:extLst>
                <a:ext uri="{FF2B5EF4-FFF2-40B4-BE49-F238E27FC236}">
                  <a16:creationId xmlns:a16="http://schemas.microsoft.com/office/drawing/2014/main" id="{A1C2D5CC-F240-80A2-7DF0-6839DDDF1207}"/>
                </a:ext>
              </a:extLst>
            </p:cNvPr>
            <p:cNvGrpSpPr/>
            <p:nvPr/>
          </p:nvGrpSpPr>
          <p:grpSpPr>
            <a:xfrm>
              <a:off x="6338833" y="3521075"/>
              <a:ext cx="1858010" cy="349250"/>
              <a:chOff x="6318003" y="3519001"/>
              <a:chExt cx="1858010" cy="349250"/>
            </a:xfrm>
          </p:grpSpPr>
          <p:sp>
            <p:nvSpPr>
              <p:cNvPr id="161" name="object 161"/>
              <p:cNvSpPr/>
              <p:nvPr/>
            </p:nvSpPr>
            <p:spPr>
              <a:xfrm>
                <a:off x="6318003" y="3519001"/>
                <a:ext cx="185801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858009" h="349250">
                    <a:moveTo>
                      <a:pt x="1785594" y="0"/>
                    </a:moveTo>
                    <a:lnTo>
                      <a:pt x="71996" y="0"/>
                    </a:lnTo>
                    <a:lnTo>
                      <a:pt x="30373" y="1124"/>
                    </a:lnTo>
                    <a:lnTo>
                      <a:pt x="8999" y="8999"/>
                    </a:lnTo>
                    <a:lnTo>
                      <a:pt x="1124" y="30373"/>
                    </a:lnTo>
                    <a:lnTo>
                      <a:pt x="0" y="71996"/>
                    </a:lnTo>
                    <a:lnTo>
                      <a:pt x="0" y="277202"/>
                    </a:lnTo>
                    <a:lnTo>
                      <a:pt x="1124" y="318825"/>
                    </a:lnTo>
                    <a:lnTo>
                      <a:pt x="8999" y="340199"/>
                    </a:lnTo>
                    <a:lnTo>
                      <a:pt x="30373" y="348074"/>
                    </a:lnTo>
                    <a:lnTo>
                      <a:pt x="71996" y="349199"/>
                    </a:lnTo>
                    <a:lnTo>
                      <a:pt x="1785594" y="349199"/>
                    </a:lnTo>
                    <a:lnTo>
                      <a:pt x="1827217" y="348074"/>
                    </a:lnTo>
                    <a:lnTo>
                      <a:pt x="1848591" y="340199"/>
                    </a:lnTo>
                    <a:lnTo>
                      <a:pt x="1856465" y="318825"/>
                    </a:lnTo>
                    <a:lnTo>
                      <a:pt x="1857590" y="277202"/>
                    </a:lnTo>
                    <a:lnTo>
                      <a:pt x="1857590" y="71996"/>
                    </a:lnTo>
                    <a:lnTo>
                      <a:pt x="1856465" y="30373"/>
                    </a:lnTo>
                    <a:lnTo>
                      <a:pt x="1848591" y="8999"/>
                    </a:lnTo>
                    <a:lnTo>
                      <a:pt x="1827217" y="1124"/>
                    </a:lnTo>
                    <a:lnTo>
                      <a:pt x="1785594" y="0"/>
                    </a:lnTo>
                    <a:close/>
                  </a:path>
                </a:pathLst>
              </a:custGeom>
              <a:solidFill>
                <a:srgbClr val="E171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62"/>
              <p:cNvSpPr txBox="1"/>
              <p:nvPr/>
            </p:nvSpPr>
            <p:spPr>
              <a:xfrm>
                <a:off x="6860611" y="3553609"/>
                <a:ext cx="772795" cy="280035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650" b="1" spc="-8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일반</a:t>
                </a:r>
                <a:r>
                  <a:rPr sz="1650" b="1" spc="-15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 </a:t>
                </a:r>
                <a:r>
                  <a:rPr sz="1650" b="1" spc="-10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광고</a:t>
                </a:r>
                <a:endParaRPr sz="1650" dirty="0">
                  <a:latin typeface="Noto Sans CJK KR Bold"/>
                  <a:cs typeface="Noto Sans CJK KR Bold"/>
                </a:endParaRPr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F05BD1BC-7DD9-2411-41CC-282C592436A3}"/>
                </a:ext>
              </a:extLst>
            </p:cNvPr>
            <p:cNvGrpSpPr/>
            <p:nvPr/>
          </p:nvGrpSpPr>
          <p:grpSpPr>
            <a:xfrm>
              <a:off x="8906403" y="3521075"/>
              <a:ext cx="1858010" cy="349250"/>
              <a:chOff x="8906403" y="3519001"/>
              <a:chExt cx="1858010" cy="349250"/>
            </a:xfrm>
          </p:grpSpPr>
          <p:sp>
            <p:nvSpPr>
              <p:cNvPr id="163" name="object 163"/>
              <p:cNvSpPr/>
              <p:nvPr/>
            </p:nvSpPr>
            <p:spPr>
              <a:xfrm>
                <a:off x="8906403" y="3519001"/>
                <a:ext cx="185801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858009" h="349250">
                    <a:moveTo>
                      <a:pt x="1785594" y="0"/>
                    </a:moveTo>
                    <a:lnTo>
                      <a:pt x="71996" y="0"/>
                    </a:lnTo>
                    <a:lnTo>
                      <a:pt x="30373" y="1124"/>
                    </a:lnTo>
                    <a:lnTo>
                      <a:pt x="8999" y="8999"/>
                    </a:lnTo>
                    <a:lnTo>
                      <a:pt x="1124" y="30373"/>
                    </a:lnTo>
                    <a:lnTo>
                      <a:pt x="0" y="71996"/>
                    </a:lnTo>
                    <a:lnTo>
                      <a:pt x="0" y="277202"/>
                    </a:lnTo>
                    <a:lnTo>
                      <a:pt x="1124" y="318825"/>
                    </a:lnTo>
                    <a:lnTo>
                      <a:pt x="8999" y="340199"/>
                    </a:lnTo>
                    <a:lnTo>
                      <a:pt x="30373" y="348074"/>
                    </a:lnTo>
                    <a:lnTo>
                      <a:pt x="71996" y="349199"/>
                    </a:lnTo>
                    <a:lnTo>
                      <a:pt x="1785594" y="349199"/>
                    </a:lnTo>
                    <a:lnTo>
                      <a:pt x="1827217" y="348074"/>
                    </a:lnTo>
                    <a:lnTo>
                      <a:pt x="1848591" y="340199"/>
                    </a:lnTo>
                    <a:lnTo>
                      <a:pt x="1856465" y="318825"/>
                    </a:lnTo>
                    <a:lnTo>
                      <a:pt x="1857590" y="277202"/>
                    </a:lnTo>
                    <a:lnTo>
                      <a:pt x="1857590" y="71996"/>
                    </a:lnTo>
                    <a:lnTo>
                      <a:pt x="1856465" y="30373"/>
                    </a:lnTo>
                    <a:lnTo>
                      <a:pt x="1848591" y="8999"/>
                    </a:lnTo>
                    <a:lnTo>
                      <a:pt x="1827217" y="1124"/>
                    </a:lnTo>
                    <a:lnTo>
                      <a:pt x="1785594" y="0"/>
                    </a:lnTo>
                    <a:close/>
                  </a:path>
                </a:pathLst>
              </a:custGeom>
              <a:solidFill>
                <a:srgbClr val="E171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64"/>
              <p:cNvSpPr txBox="1"/>
              <p:nvPr/>
            </p:nvSpPr>
            <p:spPr>
              <a:xfrm>
                <a:off x="9273751" y="3553609"/>
                <a:ext cx="1123315" cy="280035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650" b="1" spc="-10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미디어</a:t>
                </a:r>
                <a:r>
                  <a:rPr sz="1650" b="1" spc="-150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 </a:t>
                </a:r>
                <a:r>
                  <a:rPr sz="1650" b="1" spc="-114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콘텐츠</a:t>
                </a:r>
                <a:endParaRPr sz="1650" dirty="0">
                  <a:latin typeface="Noto Sans CJK KR Bold"/>
                  <a:cs typeface="Noto Sans CJK KR Bold"/>
                </a:endParaRPr>
              </a:p>
            </p:txBody>
          </p:sp>
        </p:grpSp>
        <p:grpSp>
          <p:nvGrpSpPr>
            <p:cNvPr id="178" name="그룹 177">
              <a:extLst>
                <a:ext uri="{FF2B5EF4-FFF2-40B4-BE49-F238E27FC236}">
                  <a16:creationId xmlns:a16="http://schemas.microsoft.com/office/drawing/2014/main" id="{86AB4FBF-94B5-EF6A-9AF3-7FEC7E746522}"/>
                </a:ext>
              </a:extLst>
            </p:cNvPr>
            <p:cNvGrpSpPr/>
            <p:nvPr/>
          </p:nvGrpSpPr>
          <p:grpSpPr>
            <a:xfrm>
              <a:off x="1203697" y="3521075"/>
              <a:ext cx="1858010" cy="349250"/>
              <a:chOff x="1203697" y="3519001"/>
              <a:chExt cx="1858010" cy="349250"/>
            </a:xfrm>
          </p:grpSpPr>
          <p:sp>
            <p:nvSpPr>
              <p:cNvPr id="158" name="object 158"/>
              <p:cNvSpPr/>
              <p:nvPr/>
            </p:nvSpPr>
            <p:spPr>
              <a:xfrm>
                <a:off x="1203697" y="3519001"/>
                <a:ext cx="185801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858010" h="349250">
                    <a:moveTo>
                      <a:pt x="1785594" y="0"/>
                    </a:moveTo>
                    <a:lnTo>
                      <a:pt x="71996" y="0"/>
                    </a:lnTo>
                    <a:lnTo>
                      <a:pt x="30373" y="1124"/>
                    </a:lnTo>
                    <a:lnTo>
                      <a:pt x="8999" y="8999"/>
                    </a:lnTo>
                    <a:lnTo>
                      <a:pt x="1124" y="30373"/>
                    </a:lnTo>
                    <a:lnTo>
                      <a:pt x="0" y="71996"/>
                    </a:lnTo>
                    <a:lnTo>
                      <a:pt x="0" y="277202"/>
                    </a:lnTo>
                    <a:lnTo>
                      <a:pt x="1124" y="318825"/>
                    </a:lnTo>
                    <a:lnTo>
                      <a:pt x="8999" y="340199"/>
                    </a:lnTo>
                    <a:lnTo>
                      <a:pt x="30373" y="348074"/>
                    </a:lnTo>
                    <a:lnTo>
                      <a:pt x="71996" y="349199"/>
                    </a:lnTo>
                    <a:lnTo>
                      <a:pt x="1785594" y="349199"/>
                    </a:lnTo>
                    <a:lnTo>
                      <a:pt x="1827217" y="348074"/>
                    </a:lnTo>
                    <a:lnTo>
                      <a:pt x="1848591" y="340199"/>
                    </a:lnTo>
                    <a:lnTo>
                      <a:pt x="1856465" y="318825"/>
                    </a:lnTo>
                    <a:lnTo>
                      <a:pt x="1857590" y="277202"/>
                    </a:lnTo>
                    <a:lnTo>
                      <a:pt x="1857590" y="71996"/>
                    </a:lnTo>
                    <a:lnTo>
                      <a:pt x="1856465" y="30373"/>
                    </a:lnTo>
                    <a:lnTo>
                      <a:pt x="1848591" y="8999"/>
                    </a:lnTo>
                    <a:lnTo>
                      <a:pt x="1827217" y="1124"/>
                    </a:lnTo>
                    <a:lnTo>
                      <a:pt x="1785594" y="0"/>
                    </a:lnTo>
                    <a:close/>
                  </a:path>
                </a:pathLst>
              </a:custGeom>
              <a:solidFill>
                <a:srgbClr val="E171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162">
                <a:extLst>
                  <a:ext uri="{FF2B5EF4-FFF2-40B4-BE49-F238E27FC236}">
                    <a16:creationId xmlns:a16="http://schemas.microsoft.com/office/drawing/2014/main" id="{B92BE954-F705-E202-5E53-9E087C0D40E5}"/>
                  </a:ext>
                </a:extLst>
              </p:cNvPr>
              <p:cNvSpPr txBox="1"/>
              <p:nvPr/>
            </p:nvSpPr>
            <p:spPr>
              <a:xfrm>
                <a:off x="1370702" y="3559295"/>
                <a:ext cx="1524000" cy="268662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ko-KR" altLang="en-US" sz="1650" b="1" spc="-8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매장</a:t>
                </a:r>
                <a:r>
                  <a:rPr lang="en-US" altLang="ko-KR" sz="1650" b="1" spc="-8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 </a:t>
                </a:r>
                <a:r>
                  <a:rPr lang="ko-KR" altLang="en-US" sz="1650" b="1" spc="-8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홍보 콘텐츠</a:t>
                </a:r>
                <a:endParaRPr sz="1650" dirty="0">
                  <a:latin typeface="Noto Sans CJK KR Bold"/>
                  <a:cs typeface="Noto Sans CJK KR Bold"/>
                </a:endParaRPr>
              </a:p>
            </p:txBody>
          </p:sp>
        </p:grpSp>
        <p:grpSp>
          <p:nvGrpSpPr>
            <p:cNvPr id="182" name="그룹 181">
              <a:extLst>
                <a:ext uri="{FF2B5EF4-FFF2-40B4-BE49-F238E27FC236}">
                  <a16:creationId xmlns:a16="http://schemas.microsoft.com/office/drawing/2014/main" id="{C9EFA328-F3BB-3135-C0FD-EF93421C52A6}"/>
                </a:ext>
              </a:extLst>
            </p:cNvPr>
            <p:cNvGrpSpPr/>
            <p:nvPr/>
          </p:nvGrpSpPr>
          <p:grpSpPr>
            <a:xfrm>
              <a:off x="3771265" y="3521075"/>
              <a:ext cx="1858010" cy="349250"/>
              <a:chOff x="3729603" y="3519001"/>
              <a:chExt cx="1858010" cy="349250"/>
            </a:xfrm>
          </p:grpSpPr>
          <p:sp>
            <p:nvSpPr>
              <p:cNvPr id="159" name="object 159"/>
              <p:cNvSpPr/>
              <p:nvPr/>
            </p:nvSpPr>
            <p:spPr>
              <a:xfrm>
                <a:off x="3729603" y="3519001"/>
                <a:ext cx="185801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858010" h="349250">
                    <a:moveTo>
                      <a:pt x="1785594" y="0"/>
                    </a:moveTo>
                    <a:lnTo>
                      <a:pt x="71996" y="0"/>
                    </a:lnTo>
                    <a:lnTo>
                      <a:pt x="30373" y="1124"/>
                    </a:lnTo>
                    <a:lnTo>
                      <a:pt x="8999" y="8999"/>
                    </a:lnTo>
                    <a:lnTo>
                      <a:pt x="1124" y="30373"/>
                    </a:lnTo>
                    <a:lnTo>
                      <a:pt x="0" y="71996"/>
                    </a:lnTo>
                    <a:lnTo>
                      <a:pt x="0" y="277202"/>
                    </a:lnTo>
                    <a:lnTo>
                      <a:pt x="1124" y="318825"/>
                    </a:lnTo>
                    <a:lnTo>
                      <a:pt x="8999" y="340199"/>
                    </a:lnTo>
                    <a:lnTo>
                      <a:pt x="30373" y="348074"/>
                    </a:lnTo>
                    <a:lnTo>
                      <a:pt x="71996" y="349199"/>
                    </a:lnTo>
                    <a:lnTo>
                      <a:pt x="1785594" y="349199"/>
                    </a:lnTo>
                    <a:lnTo>
                      <a:pt x="1827217" y="348074"/>
                    </a:lnTo>
                    <a:lnTo>
                      <a:pt x="1848591" y="340199"/>
                    </a:lnTo>
                    <a:lnTo>
                      <a:pt x="1856465" y="318825"/>
                    </a:lnTo>
                    <a:lnTo>
                      <a:pt x="1857590" y="277202"/>
                    </a:lnTo>
                    <a:lnTo>
                      <a:pt x="1857590" y="71996"/>
                    </a:lnTo>
                    <a:lnTo>
                      <a:pt x="1856465" y="30373"/>
                    </a:lnTo>
                    <a:lnTo>
                      <a:pt x="1848591" y="8999"/>
                    </a:lnTo>
                    <a:lnTo>
                      <a:pt x="1827217" y="1124"/>
                    </a:lnTo>
                    <a:lnTo>
                      <a:pt x="1785594" y="0"/>
                    </a:lnTo>
                    <a:close/>
                  </a:path>
                </a:pathLst>
              </a:custGeom>
              <a:solidFill>
                <a:srgbClr val="E171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164">
                <a:extLst>
                  <a:ext uri="{FF2B5EF4-FFF2-40B4-BE49-F238E27FC236}">
                    <a16:creationId xmlns:a16="http://schemas.microsoft.com/office/drawing/2014/main" id="{D7E38771-1655-164D-DC81-116EF524F839}"/>
                  </a:ext>
                </a:extLst>
              </p:cNvPr>
              <p:cNvSpPr txBox="1"/>
              <p:nvPr/>
            </p:nvSpPr>
            <p:spPr>
              <a:xfrm>
                <a:off x="4096951" y="3553609"/>
                <a:ext cx="1123315" cy="280035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650" b="1" spc="-105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미디어</a:t>
                </a:r>
                <a:r>
                  <a:rPr sz="1650" b="1" spc="-150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 </a:t>
                </a:r>
                <a:r>
                  <a:rPr sz="1650" b="1" spc="-114" dirty="0">
                    <a:solidFill>
                      <a:srgbClr val="FFFFFF"/>
                    </a:solidFill>
                    <a:latin typeface="Noto Sans CJK KR Bold"/>
                    <a:cs typeface="Noto Sans CJK KR Bold"/>
                  </a:rPr>
                  <a:t>콘텐츠</a:t>
                </a:r>
                <a:endParaRPr sz="1650" dirty="0">
                  <a:latin typeface="Noto Sans CJK KR Bold"/>
                  <a:cs typeface="Noto Sans CJK KR Bold"/>
                </a:endParaRPr>
              </a:p>
            </p:txBody>
          </p:sp>
        </p:grpSp>
        <p:sp>
          <p:nvSpPr>
            <p:cNvPr id="183" name="이등변 삼각형 182">
              <a:extLst>
                <a:ext uri="{FF2B5EF4-FFF2-40B4-BE49-F238E27FC236}">
                  <a16:creationId xmlns:a16="http://schemas.microsoft.com/office/drawing/2014/main" id="{045FDDB7-872C-4C32-D7CE-E183C79576F3}"/>
                </a:ext>
              </a:extLst>
            </p:cNvPr>
            <p:cNvSpPr/>
            <p:nvPr/>
          </p:nvSpPr>
          <p:spPr>
            <a:xfrm rot="5400000">
              <a:off x="3225986" y="3581400"/>
              <a:ext cx="381000" cy="228600"/>
            </a:xfrm>
            <a:prstGeom prst="triangle">
              <a:avLst/>
            </a:prstGeom>
            <a:solidFill>
              <a:srgbClr val="FEDD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이등변 삼각형 185">
              <a:extLst>
                <a:ext uri="{FF2B5EF4-FFF2-40B4-BE49-F238E27FC236}">
                  <a16:creationId xmlns:a16="http://schemas.microsoft.com/office/drawing/2014/main" id="{8496FAEA-0713-36A5-46A4-D786494FB05A}"/>
                </a:ext>
              </a:extLst>
            </p:cNvPr>
            <p:cNvSpPr/>
            <p:nvPr/>
          </p:nvSpPr>
          <p:spPr>
            <a:xfrm rot="5400000">
              <a:off x="5793554" y="3581400"/>
              <a:ext cx="381000" cy="228600"/>
            </a:xfrm>
            <a:prstGeom prst="triangle">
              <a:avLst/>
            </a:prstGeom>
            <a:solidFill>
              <a:srgbClr val="FEDD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이등변 삼각형 186">
              <a:extLst>
                <a:ext uri="{FF2B5EF4-FFF2-40B4-BE49-F238E27FC236}">
                  <a16:creationId xmlns:a16="http://schemas.microsoft.com/office/drawing/2014/main" id="{42649578-5498-8C04-9C14-31CE31D95ABC}"/>
                </a:ext>
              </a:extLst>
            </p:cNvPr>
            <p:cNvSpPr/>
            <p:nvPr/>
          </p:nvSpPr>
          <p:spPr>
            <a:xfrm rot="5400000">
              <a:off x="8361122" y="3581400"/>
              <a:ext cx="381000" cy="228600"/>
            </a:xfrm>
            <a:prstGeom prst="triangle">
              <a:avLst/>
            </a:prstGeom>
            <a:solidFill>
              <a:srgbClr val="FEDD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0" name="연결선: 구부러짐 189">
            <a:extLst>
              <a:ext uri="{FF2B5EF4-FFF2-40B4-BE49-F238E27FC236}">
                <a16:creationId xmlns:a16="http://schemas.microsoft.com/office/drawing/2014/main" id="{3DC38CF3-9F02-C086-8AA5-DA044263FF2B}"/>
              </a:ext>
            </a:extLst>
          </p:cNvPr>
          <p:cNvCxnSpPr>
            <a:cxnSpLocks/>
            <a:stCxn id="164" idx="2"/>
            <a:endCxn id="177" idx="2"/>
          </p:cNvCxnSpPr>
          <p:nvPr/>
        </p:nvCxnSpPr>
        <p:spPr>
          <a:xfrm rot="5400000" flipH="1">
            <a:off x="5981212" y="-18478"/>
            <a:ext cx="5687" cy="7702707"/>
          </a:xfrm>
          <a:prstGeom prst="curvedConnector3">
            <a:avLst>
              <a:gd name="adj1" fmla="val -1060619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F6A351F-DCA7-8D03-A396-583BCB08C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75" dirty="0"/>
              <a:t> </a:t>
            </a:r>
            <a:r>
              <a:rPr spc="-150" dirty="0"/>
              <a:t>TV</a:t>
            </a:r>
            <a:r>
              <a:rPr spc="-175" dirty="0"/>
              <a:t> </a:t>
            </a:r>
            <a:r>
              <a:rPr spc="-170" dirty="0"/>
              <a:t>광고 </a:t>
            </a:r>
            <a:r>
              <a:rPr spc="-285" dirty="0"/>
              <a:t>비용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96345" y="1357992"/>
            <a:ext cx="40424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5" dirty="0">
                <a:solidFill>
                  <a:srgbClr val="E1711F"/>
                </a:solidFill>
                <a:latin typeface="Noto Sans CJK KR Bold"/>
                <a:cs typeface="Noto Sans CJK KR Bold"/>
              </a:rPr>
              <a:t>Magazine</a:t>
            </a:r>
            <a:r>
              <a:rPr sz="2600" b="1" spc="-125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600" b="1" spc="-100" dirty="0">
                <a:solidFill>
                  <a:srgbClr val="E1711F"/>
                </a:solidFill>
                <a:latin typeface="Noto Sans CJK KR Bold"/>
                <a:cs typeface="Noto Sans CJK KR Bold"/>
              </a:rPr>
              <a:t>TV</a:t>
            </a:r>
            <a:r>
              <a:rPr sz="2600" b="1" spc="-125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600" b="1" spc="-114" dirty="0">
                <a:solidFill>
                  <a:srgbClr val="E1711F"/>
                </a:solidFill>
                <a:latin typeface="Noto Sans CJK KR Bold"/>
                <a:cs typeface="Noto Sans CJK KR Bold"/>
              </a:rPr>
              <a:t>광고</a:t>
            </a:r>
            <a:r>
              <a:rPr sz="2600" b="1" spc="-125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600" b="1" spc="-114" dirty="0">
                <a:solidFill>
                  <a:srgbClr val="E1711F"/>
                </a:solidFill>
                <a:latin typeface="Noto Sans CJK KR Bold"/>
                <a:cs typeface="Noto Sans CJK KR Bold"/>
              </a:rPr>
              <a:t>단가</a:t>
            </a:r>
            <a:r>
              <a:rPr sz="2600" b="1" spc="-12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2600" b="1" spc="-140" dirty="0">
                <a:solidFill>
                  <a:srgbClr val="E1711F"/>
                </a:solidFill>
                <a:latin typeface="Noto Sans CJK KR Bold"/>
                <a:cs typeface="Noto Sans CJK KR Bold"/>
              </a:rPr>
              <a:t>비교표</a:t>
            </a:r>
            <a:endParaRPr sz="2600">
              <a:latin typeface="Noto Sans CJK KR Bold"/>
              <a:cs typeface="Noto Sans CJK KR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05</a:t>
            </a:r>
            <a:endParaRPr sz="2200">
              <a:latin typeface="DINPro-Regular"/>
              <a:cs typeface="DINPro-Regular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889198" y="1997998"/>
          <a:ext cx="12860654" cy="5226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575"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900" b="1" spc="-25" dirty="0">
                          <a:latin typeface="Noto Sans CJK KR Bold"/>
                          <a:cs typeface="Noto Sans CJK KR Bold"/>
                        </a:rPr>
                        <a:t>구분</a:t>
                      </a:r>
                      <a:endParaRPr sz="1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31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Magazine</a:t>
                      </a:r>
                      <a:r>
                        <a:rPr sz="1900" b="1" spc="-55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TV</a:t>
                      </a:r>
                      <a:endParaRPr sz="1900" dirty="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711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900" b="1" spc="-10" dirty="0">
                          <a:latin typeface="Noto Sans CJK KR Bold"/>
                          <a:cs typeface="Noto Sans CJK KR Bold"/>
                        </a:rPr>
                        <a:t>IPTV광고</a:t>
                      </a:r>
                      <a:endParaRPr sz="1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900" b="1" spc="-140" dirty="0">
                          <a:latin typeface="Noto Sans CJK KR Bold"/>
                          <a:cs typeface="Noto Sans CJK KR Bold"/>
                        </a:rPr>
                        <a:t>지역</a:t>
                      </a:r>
                      <a:r>
                        <a:rPr sz="1900" b="1" spc="-85" dirty="0"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1900" b="1" spc="-160" dirty="0">
                          <a:latin typeface="Noto Sans CJK KR Bold"/>
                          <a:cs typeface="Noto Sans CJK KR Bold"/>
                        </a:rPr>
                        <a:t>케이블TV</a:t>
                      </a:r>
                      <a:r>
                        <a:rPr sz="1900" b="1" spc="-90" dirty="0"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1900" b="1" spc="-25" dirty="0">
                          <a:latin typeface="Noto Sans CJK KR Bold"/>
                          <a:cs typeface="Noto Sans CJK KR Bold"/>
                        </a:rPr>
                        <a:t>광고</a:t>
                      </a:r>
                      <a:endParaRPr sz="1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900" b="1" spc="-170" dirty="0">
                          <a:latin typeface="Noto Sans CJK KR Bold"/>
                          <a:cs typeface="Noto Sans CJK KR Bold"/>
                        </a:rPr>
                        <a:t>엘리베이터</a:t>
                      </a:r>
                      <a:r>
                        <a:rPr sz="1900" b="1" spc="-80" dirty="0"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1900" b="1" spc="-35" dirty="0">
                          <a:latin typeface="Noto Sans CJK KR Bold"/>
                          <a:cs typeface="Noto Sans CJK KR Bold"/>
                        </a:rPr>
                        <a:t>광고</a:t>
                      </a:r>
                      <a:endParaRPr sz="1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D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주요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타겟층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7406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90" dirty="0">
                          <a:latin typeface="Noto Sans CJK KR Regular"/>
                          <a:cs typeface="Noto Sans CJK KR Regular"/>
                        </a:rPr>
                        <a:t>20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45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40대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여성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전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연령대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(채널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별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주요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연령층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상이)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전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연령대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(채널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별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주요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연령층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상이)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760" marR="930275" indent="-2000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90" dirty="0">
                          <a:latin typeface="Noto Sans CJK KR Regular"/>
                          <a:cs typeface="Noto Sans CJK KR Regular"/>
                        </a:rPr>
                        <a:t>20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45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50대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60" dirty="0">
                          <a:latin typeface="Noto Sans CJK KR Regular"/>
                          <a:cs typeface="Noto Sans CJK KR Regular"/>
                        </a:rPr>
                        <a:t>직장인</a:t>
                      </a:r>
                      <a:r>
                        <a:rPr sz="1600" spc="-130" dirty="0">
                          <a:latin typeface="Noto Sans CJK KR Regular"/>
                          <a:cs typeface="Noto Sans CJK KR Regular"/>
                        </a:rPr>
                        <a:t> (지역별</a:t>
                      </a:r>
                      <a:r>
                        <a:rPr sz="1600" spc="-5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상이)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비용(월)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비용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700만원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1,200만원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150만원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500만원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4,000만원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81280" indent="55244">
                        <a:lnSpc>
                          <a:spcPts val="1920"/>
                        </a:lnSpc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노출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50" dirty="0">
                          <a:latin typeface="Noto Sans CJK KR Regular"/>
                          <a:cs typeface="Noto Sans CJK KR Regular"/>
                        </a:rPr>
                        <a:t>수 </a:t>
                      </a:r>
                      <a:r>
                        <a:rPr sz="1600" spc="-95" dirty="0">
                          <a:latin typeface="Noto Sans CJK KR Regular"/>
                          <a:cs typeface="Noto Sans CJK KR Regular"/>
                        </a:rPr>
                        <a:t>(실</a:t>
                      </a:r>
                      <a:r>
                        <a:rPr sz="1600" spc="-8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50" dirty="0">
                          <a:latin typeface="Noto Sans CJK KR Regular"/>
                          <a:cs typeface="Noto Sans CJK KR Regular"/>
                        </a:rPr>
                        <a:t>시청)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91821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2,395,000회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91821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2,400,000회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150,000회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500,000회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4,000,000회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비고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서울시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기준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(서울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Package)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25" dirty="0">
                          <a:latin typeface="Noto Sans CJK KR Regular"/>
                          <a:cs typeface="Noto Sans CJK KR Regular"/>
                        </a:rPr>
                        <a:t>1채널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기준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00" dirty="0">
                          <a:latin typeface="Noto Sans CJK KR Regular"/>
                          <a:cs typeface="Noto Sans CJK KR Regular"/>
                        </a:rPr>
                        <a:t>(ex.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05" dirty="0">
                          <a:latin typeface="Noto Sans CJK KR Regular"/>
                          <a:cs typeface="Noto Sans CJK KR Regular"/>
                        </a:rPr>
                        <a:t>tvN,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OCN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등)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6995" indent="55244">
                        <a:lnSpc>
                          <a:spcPts val="1920"/>
                        </a:lnSpc>
                      </a:pP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은평구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기준 </a:t>
                      </a:r>
                      <a:r>
                        <a:rPr sz="1600" spc="-150" dirty="0">
                          <a:latin typeface="Noto Sans CJK KR Regular"/>
                          <a:cs typeface="Noto Sans CJK KR Regular"/>
                        </a:rPr>
                        <a:t>(LG헬로비전)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220979" marR="173355" indent="-50800">
                        <a:lnSpc>
                          <a:spcPts val="1920"/>
                        </a:lnSpc>
                      </a:pP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강남구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70" dirty="0">
                          <a:latin typeface="Noto Sans CJK KR Regular"/>
                          <a:cs typeface="Noto Sans CJK KR Regular"/>
                        </a:rPr>
                        <a:t>기준</a:t>
                      </a:r>
                      <a:r>
                        <a:rPr sz="1600" spc="-80" dirty="0">
                          <a:latin typeface="Noto Sans CJK KR Regular"/>
                          <a:cs typeface="Noto Sans CJK KR Regular"/>
                        </a:rPr>
                        <a:t> (딜라이브)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-160" dirty="0">
                          <a:latin typeface="Noto Sans CJK KR Regular"/>
                          <a:cs typeface="Noto Sans CJK KR Regular"/>
                        </a:rPr>
                        <a:t>서울</a:t>
                      </a:r>
                      <a:r>
                        <a:rPr sz="1600" spc="-100" dirty="0">
                          <a:latin typeface="Noto Sans CJK KR Regular"/>
                          <a:cs typeface="Noto Sans CJK KR Regular"/>
                        </a:rPr>
                        <a:t>〮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수도권</a:t>
                      </a:r>
                      <a:r>
                        <a:rPr sz="1600" spc="-6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핵심</a:t>
                      </a:r>
                      <a:r>
                        <a:rPr sz="1600" spc="-6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40" dirty="0">
                          <a:latin typeface="Noto Sans CJK KR Regular"/>
                          <a:cs typeface="Noto Sans CJK KR Regular"/>
                        </a:rPr>
                        <a:t>업무지구</a:t>
                      </a:r>
                      <a:r>
                        <a:rPr sz="1600" spc="-6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중심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5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송출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시간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 marR="1339215" indent="-889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미용실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운영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65" dirty="0">
                          <a:latin typeface="Noto Sans CJK KR Regular"/>
                          <a:cs typeface="Noto Sans CJK KR Regular"/>
                        </a:rPr>
                        <a:t>시간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 (평균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5" dirty="0">
                          <a:latin typeface="Noto Sans CJK KR Regular"/>
                          <a:cs typeface="Noto Sans CJK KR Regular"/>
                        </a:rPr>
                        <a:t>10시간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50" dirty="0">
                          <a:latin typeface="Noto Sans CJK KR Regular"/>
                          <a:cs typeface="Noto Sans CJK KR Regular"/>
                        </a:rPr>
                        <a:t>/ </a:t>
                      </a:r>
                      <a:r>
                        <a:rPr sz="1600" spc="-110" dirty="0">
                          <a:latin typeface="Noto Sans CJK KR Regular"/>
                          <a:cs typeface="Noto Sans CJK KR Regular"/>
                        </a:rPr>
                        <a:t>10:00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45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20:00)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55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0" dirty="0">
                          <a:latin typeface="Noto Sans CJK KR Regular"/>
                          <a:cs typeface="Noto Sans CJK KR Regular"/>
                        </a:rPr>
                        <a:t>06:00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45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0" dirty="0">
                          <a:latin typeface="Noto Sans CJK KR Regular"/>
                          <a:cs typeface="Noto Sans CJK KR Regular"/>
                        </a:rPr>
                        <a:t>25:59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중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시간대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선택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5" dirty="0">
                          <a:latin typeface="Noto Sans CJK KR Regular"/>
                          <a:cs typeface="Noto Sans CJK KR Regular"/>
                        </a:rPr>
                        <a:t>8시간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이상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시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4" dirty="0">
                          <a:latin typeface="Noto Sans CJK KR Regular"/>
                          <a:cs typeface="Noto Sans CJK KR Regular"/>
                        </a:rPr>
                        <a:t>20%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할증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추가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발생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77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24시간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평일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0" dirty="0">
                          <a:latin typeface="Noto Sans CJK KR Regular"/>
                          <a:cs typeface="Noto Sans CJK KR Regular"/>
                        </a:rPr>
                        <a:t>07:00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45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10" dirty="0">
                          <a:latin typeface="Noto Sans CJK KR Regular"/>
                          <a:cs typeface="Noto Sans CJK KR Regular"/>
                        </a:rPr>
                        <a:t>21:00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(14시간)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575">
                <a:tc gridSpan="2">
                  <a:txBody>
                    <a:bodyPr/>
                    <a:lstStyle/>
                    <a:p>
                      <a:pPr marL="565150" marR="291465" indent="-2762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00" spc="-105" dirty="0">
                          <a:latin typeface="Noto Sans CJK KR Regular"/>
                          <a:cs typeface="Noto Sans CJK KR Regular"/>
                        </a:rPr>
                        <a:t>1회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노출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65" dirty="0">
                          <a:latin typeface="Noto Sans CJK KR Regular"/>
                          <a:cs typeface="Noto Sans CJK KR Regular"/>
                        </a:rPr>
                        <a:t>비용</a:t>
                      </a:r>
                      <a:r>
                        <a:rPr sz="1600" spc="-10" dirty="0">
                          <a:latin typeface="Noto Sans CJK KR Regular"/>
                          <a:cs typeface="Noto Sans CJK KR Regular"/>
                        </a:rPr>
                        <a:t> (15초)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0" dirty="0">
                          <a:latin typeface="Noto Sans CJK KR Regular"/>
                          <a:cs typeface="Noto Sans CJK KR Regular"/>
                        </a:rPr>
                        <a:t>0.34원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5원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10원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10원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7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비고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indent="-10223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-"/>
                        <a:tabLst>
                          <a:tab pos="173990" algn="l"/>
                        </a:tabLst>
                      </a:pP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수도권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중심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  <a:p>
                      <a:pPr marL="173355" indent="-102235">
                        <a:lnSpc>
                          <a:spcPct val="100000"/>
                        </a:lnSpc>
                        <a:buChar char="-"/>
                        <a:tabLst>
                          <a:tab pos="173990" algn="l"/>
                        </a:tabLst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송출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개별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선택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가능(비용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협의)</a:t>
                      </a:r>
                      <a:endParaRPr sz="16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76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3355" indent="-10223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-"/>
                        <a:tabLst>
                          <a:tab pos="173990" algn="l"/>
                        </a:tabLst>
                      </a:pP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타겟팅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600" spc="-6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별도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  <a:p>
                      <a:pPr marL="173990" marR="958850" indent="-102235">
                        <a:lnSpc>
                          <a:spcPct val="100000"/>
                        </a:lnSpc>
                        <a:buChar char="-"/>
                        <a:tabLst>
                          <a:tab pos="205104" algn="l"/>
                        </a:tabLst>
                      </a:pP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추가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선택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옵션에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65" dirty="0">
                          <a:latin typeface="Noto Sans CJK KR Regular"/>
                          <a:cs typeface="Noto Sans CJK KR Regular"/>
                        </a:rPr>
                        <a:t>따라</a:t>
                      </a:r>
                      <a:r>
                        <a:rPr sz="1600" spc="-125" dirty="0">
                          <a:latin typeface="Noto Sans CJK KR Regular"/>
                          <a:cs typeface="Noto Sans CJK KR Regular"/>
                        </a:rPr>
                        <a:t> 	20~80%</a:t>
                      </a:r>
                      <a:r>
                        <a:rPr sz="1600" spc="-3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할증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876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지역별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비용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상이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Noto Sans CJK KR Regular"/>
                          <a:cs typeface="Noto Sans CJK KR Regular"/>
                        </a:rPr>
                        <a:t>-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35" dirty="0">
                          <a:latin typeface="Noto Sans CJK KR Regular"/>
                          <a:cs typeface="Noto Sans CJK KR Regular"/>
                        </a:rPr>
                        <a:t>수도권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1600" spc="-7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120" dirty="0">
                          <a:latin typeface="Noto Sans CJK KR Regular"/>
                          <a:cs typeface="Noto Sans CJK KR Regular"/>
                        </a:rPr>
                        <a:t>중심</a:t>
                      </a:r>
                      <a:r>
                        <a:rPr sz="1600" spc="-7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600" spc="-25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endParaRPr sz="16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71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876499" y="7316689"/>
            <a:ext cx="508508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0" spc="-20" dirty="0">
                <a:latin typeface="Noto Sans CJK KR Medium"/>
                <a:cs typeface="Noto Sans CJK KR Medium"/>
              </a:rPr>
              <a:t>※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노출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수는</a:t>
            </a:r>
            <a:r>
              <a:rPr sz="1650" b="0" spc="-75" dirty="0">
                <a:latin typeface="Noto Sans CJK KR Medium"/>
                <a:cs typeface="Noto Sans CJK KR Medium"/>
              </a:rPr>
              <a:t> </a:t>
            </a:r>
            <a:r>
              <a:rPr sz="1650" b="0" spc="-60" dirty="0">
                <a:latin typeface="Noto Sans CJK KR Medium"/>
                <a:cs typeface="Noto Sans CJK KR Medium"/>
              </a:rPr>
              <a:t>광고</a:t>
            </a:r>
            <a:r>
              <a:rPr sz="1650" b="0" spc="-70" dirty="0">
                <a:latin typeface="Noto Sans CJK KR Medium"/>
                <a:cs typeface="Noto Sans CJK KR Medium"/>
              </a:rPr>
              <a:t> </a:t>
            </a:r>
            <a:r>
              <a:rPr sz="1650" b="0" spc="-75" dirty="0">
                <a:latin typeface="Noto Sans CJK KR Medium"/>
                <a:cs typeface="Noto Sans CJK KR Medium"/>
              </a:rPr>
              <a:t>시점에 </a:t>
            </a:r>
            <a:r>
              <a:rPr sz="1650" b="0" spc="-60" dirty="0">
                <a:latin typeface="Noto Sans CJK KR Medium"/>
                <a:cs typeface="Noto Sans CJK KR Medium"/>
              </a:rPr>
              <a:t>따라</a:t>
            </a:r>
            <a:r>
              <a:rPr sz="1650" b="0" spc="-75" dirty="0">
                <a:latin typeface="Noto Sans CJK KR Medium"/>
                <a:cs typeface="Noto Sans CJK KR Medium"/>
              </a:rPr>
              <a:t> 차이가 발생할 </a:t>
            </a:r>
            <a:r>
              <a:rPr sz="1650" b="0" spc="-20" dirty="0">
                <a:latin typeface="Noto Sans CJK KR Medium"/>
                <a:cs typeface="Noto Sans CJK KR Medium"/>
              </a:rPr>
              <a:t>수</a:t>
            </a:r>
            <a:r>
              <a:rPr sz="1650" b="0" spc="-75" dirty="0">
                <a:latin typeface="Noto Sans CJK KR Medium"/>
                <a:cs typeface="Noto Sans CJK KR Medium"/>
              </a:rPr>
              <a:t> 있습니다.</a:t>
            </a:r>
            <a:endParaRPr sz="1650">
              <a:latin typeface="Noto Sans CJK KR Medium"/>
              <a:cs typeface="Noto Sans CJK KR Medium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3287D440-41BC-6E55-399B-CE54D3408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59257579-D791-06ED-9521-0BD834816D69}"/>
              </a:ext>
            </a:extLst>
          </p:cNvPr>
          <p:cNvSpPr/>
          <p:nvPr/>
        </p:nvSpPr>
        <p:spPr>
          <a:xfrm>
            <a:off x="2515519" y="2003234"/>
            <a:ext cx="2753298" cy="5181600"/>
          </a:xfrm>
          <a:prstGeom prst="rect">
            <a:avLst/>
          </a:prstGeom>
          <a:noFill/>
          <a:ln w="57150">
            <a:solidFill>
              <a:srgbClr val="E171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7FF3627-1560-C902-187D-D9514387F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Magazine</a:t>
            </a:r>
            <a:r>
              <a:rPr spc="-175" dirty="0"/>
              <a:t> </a:t>
            </a:r>
            <a:r>
              <a:rPr spc="-150" dirty="0"/>
              <a:t>TV</a:t>
            </a:r>
            <a:r>
              <a:rPr spc="-175" dirty="0"/>
              <a:t> </a:t>
            </a:r>
            <a:r>
              <a:rPr spc="-170" dirty="0"/>
              <a:t>광고 </a:t>
            </a:r>
            <a:r>
              <a:rPr spc="-285" dirty="0"/>
              <a:t>단가</a:t>
            </a:r>
          </a:p>
        </p:txBody>
      </p:sp>
      <p:graphicFrame>
        <p:nvGraphicFramePr>
          <p:cNvPr id="3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45668"/>
              </p:ext>
            </p:extLst>
          </p:nvPr>
        </p:nvGraphicFramePr>
        <p:xfrm>
          <a:off x="889198" y="1511997"/>
          <a:ext cx="12861924" cy="5156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285">
                <a:tc>
                  <a:txBody>
                    <a:bodyPr/>
                    <a:lstStyle/>
                    <a:p>
                      <a:pPr marL="267335" marR="271145" indent="225425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900" b="1" spc="-2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단말기당 </a:t>
                      </a:r>
                      <a:r>
                        <a:rPr sz="1900" b="1" spc="-14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광고</a:t>
                      </a:r>
                      <a:r>
                        <a:rPr sz="1900" b="1" spc="-10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1900" b="1" spc="-19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송출시간</a:t>
                      </a:r>
                      <a:endParaRPr sz="1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210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978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300" b="1" spc="-185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1시간당</a:t>
                      </a:r>
                      <a:r>
                        <a:rPr sz="2300" b="1" spc="-11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1분30초</a:t>
                      </a:r>
                      <a:endParaRPr sz="2300">
                        <a:latin typeface="Noto Sans CJK KR Bold"/>
                        <a:cs typeface="Noto Sans CJK KR Bold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2300" spc="-17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(15초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6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6회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6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또는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7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30초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6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3회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8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등으로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9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자유롭게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16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편성</a:t>
                      </a:r>
                      <a:r>
                        <a:rPr sz="2300" spc="-110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300" spc="-25" dirty="0">
                          <a:solidFill>
                            <a:srgbClr val="FFFFFF"/>
                          </a:solidFill>
                          <a:latin typeface="Noto Sans CJK KR Regular"/>
                          <a:cs typeface="Noto Sans CJK KR Regular"/>
                        </a:rPr>
                        <a:t>가능)</a:t>
                      </a:r>
                      <a:endParaRPr sz="23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978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31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Noto Sans CJK KR Regular"/>
                          <a:cs typeface="Noto Sans CJK KR Regular"/>
                        </a:rPr>
                        <a:t>광고금액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20" dirty="0">
                          <a:latin typeface="Noto Sans CJK KR Regular"/>
                          <a:cs typeface="Noto Sans CJK KR Regular"/>
                        </a:rPr>
                        <a:t>전</a:t>
                      </a:r>
                      <a:r>
                        <a:rPr sz="2500" spc="-13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70" dirty="0">
                          <a:latin typeface="Noto Sans CJK KR Regular"/>
                          <a:cs typeface="Noto Sans CJK KR Regular"/>
                        </a:rPr>
                        <a:t>Package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20" dirty="0">
                          <a:latin typeface="Noto Sans CJK KR Regular"/>
                          <a:cs typeface="Noto Sans CJK KR Regular"/>
                        </a:rPr>
                        <a:t>전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 err="1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lang="en-US" sz="2500" spc="-175" dirty="0">
                          <a:latin typeface="Noto Sans CJK KR Regular"/>
                          <a:cs typeface="Noto Sans CJK KR Regular"/>
                        </a:rPr>
                        <a:t>745</a:t>
                      </a:r>
                      <a:r>
                        <a:rPr sz="2500" spc="-175" dirty="0">
                          <a:latin typeface="Noto Sans CJK KR Regular"/>
                          <a:cs typeface="Noto Sans CJK KR Regular"/>
                        </a:rPr>
                        <a:t>개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25" dirty="0">
                          <a:latin typeface="Noto Sans CJK KR Regular"/>
                          <a:cs typeface="Noto Sans CJK KR Regular"/>
                        </a:rPr>
                        <a:t>매장</a:t>
                      </a:r>
                      <a:endParaRPr sz="25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900" b="1" spc="-135" dirty="0">
                          <a:latin typeface="Noto Sans CJK KR Bold"/>
                          <a:cs typeface="Noto Sans CJK KR Bold"/>
                        </a:rPr>
                        <a:t>1,200만원/월</a:t>
                      </a:r>
                      <a:endParaRPr sz="2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서울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70" dirty="0">
                          <a:latin typeface="Noto Sans CJK KR Regular"/>
                          <a:cs typeface="Noto Sans CJK KR Regular"/>
                        </a:rPr>
                        <a:t>Package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80" dirty="0" err="1">
                          <a:latin typeface="Noto Sans CJK KR Regular"/>
                          <a:cs typeface="Noto Sans CJK KR Regular"/>
                        </a:rPr>
                        <a:t>서울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lang="en-US" sz="2500" spc="-175" dirty="0">
                          <a:latin typeface="Noto Sans CJK KR Regular"/>
                          <a:cs typeface="Noto Sans CJK KR Regular"/>
                        </a:rPr>
                        <a:t>273</a:t>
                      </a:r>
                      <a:r>
                        <a:rPr sz="2500" spc="-175" dirty="0">
                          <a:latin typeface="Noto Sans CJK KR Regular"/>
                          <a:cs typeface="Noto Sans CJK KR Regular"/>
                        </a:rPr>
                        <a:t>개</a:t>
                      </a:r>
                      <a:r>
                        <a:rPr sz="2500" spc="-12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25" dirty="0">
                          <a:latin typeface="Noto Sans CJK KR Regular"/>
                          <a:cs typeface="Noto Sans CJK KR Regular"/>
                        </a:rPr>
                        <a:t>매장</a:t>
                      </a:r>
                      <a:endParaRPr sz="25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900" b="1" spc="-114" dirty="0">
                          <a:latin typeface="Noto Sans CJK KR Bold"/>
                          <a:cs typeface="Noto Sans CJK KR Bold"/>
                        </a:rPr>
                        <a:t>700만원/월</a:t>
                      </a:r>
                      <a:endParaRPr sz="2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204" dirty="0">
                          <a:latin typeface="Noto Sans CJK KR Regular"/>
                          <a:cs typeface="Noto Sans CJK KR Regular"/>
                        </a:rPr>
                        <a:t>경기/인천</a:t>
                      </a:r>
                      <a:r>
                        <a:rPr sz="2500" spc="-10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70" dirty="0">
                          <a:latin typeface="Noto Sans CJK KR Regular"/>
                          <a:cs typeface="Noto Sans CJK KR Regular"/>
                        </a:rPr>
                        <a:t>Package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204" dirty="0">
                          <a:latin typeface="Noto Sans CJK KR Regular"/>
                          <a:cs typeface="Noto Sans CJK KR Regular"/>
                        </a:rPr>
                        <a:t>경기/</a:t>
                      </a:r>
                      <a:r>
                        <a:rPr sz="2500" spc="-204" dirty="0" err="1">
                          <a:latin typeface="Noto Sans CJK KR Regular"/>
                          <a:cs typeface="Noto Sans CJK KR Regular"/>
                        </a:rPr>
                        <a:t>인천</a:t>
                      </a:r>
                      <a:r>
                        <a:rPr sz="2500" spc="-11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lang="en-US" sz="2500" spc="-175" dirty="0">
                          <a:latin typeface="Noto Sans CJK KR Regular"/>
                          <a:cs typeface="Noto Sans CJK KR Regular"/>
                        </a:rPr>
                        <a:t>394</a:t>
                      </a:r>
                      <a:r>
                        <a:rPr sz="2500" spc="-175" dirty="0">
                          <a:latin typeface="Noto Sans CJK KR Regular"/>
                          <a:cs typeface="Noto Sans CJK KR Regular"/>
                        </a:rPr>
                        <a:t>개</a:t>
                      </a:r>
                      <a:r>
                        <a:rPr sz="2500" spc="-11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25" dirty="0">
                          <a:latin typeface="Noto Sans CJK KR Regular"/>
                          <a:cs typeface="Noto Sans CJK KR Regular"/>
                        </a:rPr>
                        <a:t>매장</a:t>
                      </a:r>
                      <a:endParaRPr sz="25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900" b="1" spc="-114" dirty="0">
                          <a:latin typeface="Noto Sans CJK KR Bold"/>
                          <a:cs typeface="Noto Sans CJK KR Bold"/>
                        </a:rPr>
                        <a:t>700만원/월</a:t>
                      </a:r>
                      <a:endParaRPr sz="2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210" dirty="0">
                          <a:latin typeface="Noto Sans CJK KR Regular"/>
                          <a:cs typeface="Noto Sans CJK KR Regular"/>
                        </a:rPr>
                        <a:t>강남3구+성남</a:t>
                      </a:r>
                      <a:r>
                        <a:rPr sz="2500" spc="-10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70" dirty="0">
                          <a:latin typeface="Noto Sans CJK KR Regular"/>
                          <a:cs typeface="Noto Sans CJK KR Regular"/>
                        </a:rPr>
                        <a:t>Package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lang="en-US" sz="2500" spc="-175" dirty="0">
                          <a:latin typeface="Noto Sans CJK KR Regular"/>
                          <a:cs typeface="Noto Sans CJK KR Regular"/>
                        </a:rPr>
                        <a:t>92</a:t>
                      </a:r>
                      <a:r>
                        <a:rPr sz="2500" spc="-175" dirty="0">
                          <a:latin typeface="Noto Sans CJK KR Regular"/>
                          <a:cs typeface="Noto Sans CJK KR Regular"/>
                        </a:rPr>
                        <a:t>개</a:t>
                      </a:r>
                      <a:r>
                        <a:rPr sz="2500" spc="-12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25" dirty="0">
                          <a:latin typeface="Noto Sans CJK KR Regular"/>
                          <a:cs typeface="Noto Sans CJK KR Regular"/>
                        </a:rPr>
                        <a:t>매장</a:t>
                      </a:r>
                      <a:endParaRPr sz="25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900" b="1" spc="-114" dirty="0">
                          <a:latin typeface="Noto Sans CJK KR Bold"/>
                          <a:cs typeface="Noto Sans CJK KR Bold"/>
                        </a:rPr>
                        <a:t>400만원/월</a:t>
                      </a:r>
                      <a:endParaRPr sz="29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개별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선택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70" dirty="0">
                          <a:latin typeface="Noto Sans CJK KR Regular"/>
                          <a:cs typeface="Noto Sans CJK KR Regular"/>
                        </a:rPr>
                        <a:t>Package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선택</a:t>
                      </a:r>
                      <a:r>
                        <a:rPr sz="2500" spc="-13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지역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20" dirty="0">
                          <a:latin typeface="Noto Sans CJK KR Regular"/>
                          <a:cs typeface="Noto Sans CJK KR Regular"/>
                        </a:rPr>
                        <a:t>별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180" dirty="0">
                          <a:latin typeface="Noto Sans CJK KR Regular"/>
                          <a:cs typeface="Noto Sans CJK KR Regular"/>
                        </a:rPr>
                        <a:t>매장</a:t>
                      </a:r>
                      <a:r>
                        <a:rPr sz="2500" spc="-12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2500" spc="-25" dirty="0">
                          <a:latin typeface="Noto Sans CJK KR Regular"/>
                          <a:cs typeface="Noto Sans CJK KR Regular"/>
                        </a:rPr>
                        <a:t>합계</a:t>
                      </a:r>
                      <a:endParaRPr sz="25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5D1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900" b="1" spc="-210" dirty="0">
                          <a:latin typeface="Noto Sans CJK KR Bold"/>
                          <a:cs typeface="Noto Sans CJK KR Bold"/>
                        </a:rPr>
                        <a:t>비용</a:t>
                      </a:r>
                      <a:r>
                        <a:rPr sz="2900" b="1" spc="-155" dirty="0">
                          <a:latin typeface="Noto Sans CJK KR Bold"/>
                          <a:cs typeface="Noto Sans CJK KR Bold"/>
                        </a:rPr>
                        <a:t> </a:t>
                      </a:r>
                      <a:r>
                        <a:rPr sz="2900" b="1" spc="-300" dirty="0">
                          <a:latin typeface="Noto Sans CJK KR Bold"/>
                          <a:cs typeface="Noto Sans CJK KR Bold"/>
                        </a:rPr>
                        <a:t>협의</a:t>
                      </a:r>
                      <a:endParaRPr sz="2900" dirty="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C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7156656" y="7736156"/>
            <a:ext cx="317500" cy="382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25" dirty="0">
                <a:latin typeface="DINPro-Regular"/>
                <a:cs typeface="DINPro-Regular"/>
              </a:rPr>
              <a:t>06</a:t>
            </a:r>
            <a:endParaRPr sz="2200">
              <a:latin typeface="DINPro-Regular"/>
              <a:cs typeface="DINPro-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88440" y="1119425"/>
            <a:ext cx="257810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0" spc="-80" dirty="0">
                <a:latin typeface="Noto Sans CJK KR Medium"/>
                <a:cs typeface="Noto Sans CJK KR Medium"/>
              </a:rPr>
              <a:t>(부가세</a:t>
            </a:r>
            <a:r>
              <a:rPr sz="1650" b="0" spc="-60" dirty="0">
                <a:latin typeface="Noto Sans CJK KR Medium"/>
                <a:cs typeface="Noto Sans CJK KR Medium"/>
              </a:rPr>
              <a:t> </a:t>
            </a:r>
            <a:r>
              <a:rPr sz="1650" b="0" spc="-70" dirty="0">
                <a:latin typeface="Noto Sans CJK KR Medium"/>
                <a:cs typeface="Noto Sans CJK KR Medium"/>
              </a:rPr>
              <a:t>별도,</a:t>
            </a:r>
            <a:r>
              <a:rPr sz="1650" b="0" spc="-55" dirty="0">
                <a:latin typeface="Noto Sans CJK KR Medium"/>
                <a:cs typeface="Noto Sans CJK KR Medium"/>
              </a:rPr>
              <a:t> </a:t>
            </a:r>
            <a:r>
              <a:rPr sz="1650" b="0" spc="-90" dirty="0">
                <a:latin typeface="Noto Sans CJK KR Medium"/>
                <a:cs typeface="Noto Sans CJK KR Medium"/>
              </a:rPr>
              <a:t>2025.01.01</a:t>
            </a:r>
            <a:r>
              <a:rPr sz="1650" b="0" spc="-60" dirty="0">
                <a:latin typeface="Noto Sans CJK KR Medium"/>
                <a:cs typeface="Noto Sans CJK KR Medium"/>
              </a:rPr>
              <a:t> 기준)</a:t>
            </a:r>
            <a:endParaRPr sz="1650">
              <a:latin typeface="Noto Sans CJK KR Medium"/>
              <a:cs typeface="Noto Sans CJK KR Medium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01201CA0-6D7A-9D15-54AD-4D22F5A9FB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19C7A34-CEDB-4087-1160-E2A45A562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추가</a:t>
            </a:r>
            <a:r>
              <a:rPr spc="-185" dirty="0"/>
              <a:t> </a:t>
            </a:r>
            <a:r>
              <a:rPr spc="-170" dirty="0"/>
              <a:t>광고</a:t>
            </a:r>
            <a:r>
              <a:rPr spc="-185" dirty="0"/>
              <a:t> </a:t>
            </a:r>
            <a:r>
              <a:rPr spc="-170" dirty="0"/>
              <a:t>매체</a:t>
            </a:r>
            <a:r>
              <a:rPr spc="-185" dirty="0"/>
              <a:t> </a:t>
            </a:r>
            <a:r>
              <a:rPr spc="-285" dirty="0"/>
              <a:t>제안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169356" y="7748856"/>
            <a:ext cx="292100" cy="357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200" spc="-25" dirty="0">
                <a:latin typeface="DINPro-Regular"/>
                <a:cs typeface="DINPro-Regular"/>
              </a:rPr>
              <a:t>07</a:t>
            </a:r>
            <a:endParaRPr sz="2200">
              <a:latin typeface="DINPro-Regular"/>
              <a:cs typeface="DINPro-Regular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80202" y="2764800"/>
            <a:ext cx="12870589" cy="4791710"/>
            <a:chOff x="880202" y="2764800"/>
            <a:chExt cx="12870589" cy="4791710"/>
          </a:xfrm>
        </p:grpSpPr>
        <p:sp>
          <p:nvSpPr>
            <p:cNvPr id="40" name="object 40"/>
            <p:cNvSpPr/>
            <p:nvPr/>
          </p:nvSpPr>
          <p:spPr>
            <a:xfrm>
              <a:off x="880202" y="2764800"/>
              <a:ext cx="6332855" cy="4791710"/>
            </a:xfrm>
            <a:custGeom>
              <a:avLst/>
              <a:gdLst/>
              <a:ahLst/>
              <a:cxnLst/>
              <a:rect l="l" t="t" r="r" b="b"/>
              <a:pathLst>
                <a:path w="6332855" h="4791709">
                  <a:moveTo>
                    <a:pt x="6152261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4611509"/>
                  </a:lnTo>
                  <a:lnTo>
                    <a:pt x="2812" y="4715570"/>
                  </a:lnTo>
                  <a:lnTo>
                    <a:pt x="22499" y="4769007"/>
                  </a:lnTo>
                  <a:lnTo>
                    <a:pt x="75936" y="4788694"/>
                  </a:lnTo>
                  <a:lnTo>
                    <a:pt x="179997" y="4791506"/>
                  </a:lnTo>
                  <a:lnTo>
                    <a:pt x="6152261" y="4791506"/>
                  </a:lnTo>
                  <a:lnTo>
                    <a:pt x="6256321" y="4788694"/>
                  </a:lnTo>
                  <a:lnTo>
                    <a:pt x="6309758" y="4769007"/>
                  </a:lnTo>
                  <a:lnTo>
                    <a:pt x="6329445" y="4715570"/>
                  </a:lnTo>
                  <a:lnTo>
                    <a:pt x="6332258" y="4611509"/>
                  </a:lnTo>
                  <a:lnTo>
                    <a:pt x="6332258" y="179997"/>
                  </a:lnTo>
                  <a:lnTo>
                    <a:pt x="6329445" y="75936"/>
                  </a:lnTo>
                  <a:lnTo>
                    <a:pt x="6309758" y="22499"/>
                  </a:lnTo>
                  <a:lnTo>
                    <a:pt x="6256321" y="2812"/>
                  </a:lnTo>
                  <a:lnTo>
                    <a:pt x="6152261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417936" y="2764800"/>
              <a:ext cx="6332855" cy="4791710"/>
            </a:xfrm>
            <a:custGeom>
              <a:avLst/>
              <a:gdLst/>
              <a:ahLst/>
              <a:cxnLst/>
              <a:rect l="l" t="t" r="r" b="b"/>
              <a:pathLst>
                <a:path w="6332855" h="4791709">
                  <a:moveTo>
                    <a:pt x="6152261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4611509"/>
                  </a:lnTo>
                  <a:lnTo>
                    <a:pt x="2812" y="4715570"/>
                  </a:lnTo>
                  <a:lnTo>
                    <a:pt x="22499" y="4769007"/>
                  </a:lnTo>
                  <a:lnTo>
                    <a:pt x="75936" y="4788694"/>
                  </a:lnTo>
                  <a:lnTo>
                    <a:pt x="179997" y="4791506"/>
                  </a:lnTo>
                  <a:lnTo>
                    <a:pt x="6152261" y="4791506"/>
                  </a:lnTo>
                  <a:lnTo>
                    <a:pt x="6256321" y="4788694"/>
                  </a:lnTo>
                  <a:lnTo>
                    <a:pt x="6309758" y="4769007"/>
                  </a:lnTo>
                  <a:lnTo>
                    <a:pt x="6329445" y="4715570"/>
                  </a:lnTo>
                  <a:lnTo>
                    <a:pt x="6332258" y="4611509"/>
                  </a:lnTo>
                  <a:lnTo>
                    <a:pt x="6332258" y="179997"/>
                  </a:lnTo>
                  <a:lnTo>
                    <a:pt x="6329445" y="75936"/>
                  </a:lnTo>
                  <a:lnTo>
                    <a:pt x="6309758" y="22499"/>
                  </a:lnTo>
                  <a:lnTo>
                    <a:pt x="6256321" y="2812"/>
                  </a:lnTo>
                  <a:lnTo>
                    <a:pt x="6152261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76499" y="1385843"/>
            <a:ext cx="9103995" cy="115189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200" b="1" spc="-90" dirty="0">
                <a:solidFill>
                  <a:srgbClr val="E1711F"/>
                </a:solidFill>
                <a:latin typeface="Noto Sans CJK KR Bold"/>
                <a:cs typeface="Noto Sans CJK KR Bold"/>
              </a:rPr>
              <a:t>타겟마케팅이란?</a:t>
            </a:r>
            <a:endParaRPr sz="2200" dirty="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50" b="0" spc="-135" dirty="0">
                <a:latin typeface="Noto Sans CJK KR Medium"/>
                <a:cs typeface="Noto Sans CJK KR Medium"/>
              </a:rPr>
              <a:t>통신사(SKT)가 </a:t>
            </a:r>
            <a:r>
              <a:rPr sz="1650" b="0" spc="-105" dirty="0">
                <a:latin typeface="Noto Sans CJK KR Medium"/>
                <a:cs typeface="Noto Sans CJK KR Medium"/>
              </a:rPr>
              <a:t>보유한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고객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latin typeface="Noto Sans CJK KR Medium"/>
                <a:cs typeface="Noto Sans CJK KR Medium"/>
              </a:rPr>
              <a:t>데이터를</a:t>
            </a:r>
            <a:r>
              <a:rPr sz="1650" b="0" spc="-130" dirty="0"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latin typeface="Noto Sans CJK KR Medium"/>
                <a:cs typeface="Noto Sans CJK KR Medium"/>
              </a:rPr>
              <a:t>기반으로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특정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latin typeface="Noto Sans CJK KR Medium"/>
                <a:cs typeface="Noto Sans CJK KR Medium"/>
              </a:rPr>
              <a:t>고객층을</a:t>
            </a:r>
            <a:r>
              <a:rPr sz="1650" b="0" spc="-130" dirty="0">
                <a:latin typeface="Noto Sans CJK KR Medium"/>
                <a:cs typeface="Noto Sans CJK KR Medium"/>
              </a:rPr>
              <a:t> </a:t>
            </a:r>
            <a:r>
              <a:rPr sz="1650" b="0" spc="-125" dirty="0">
                <a:latin typeface="Noto Sans CJK KR Medium"/>
                <a:cs typeface="Noto Sans CJK KR Medium"/>
              </a:rPr>
              <a:t>타겟팅하여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광고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latin typeface="Noto Sans CJK KR Medium"/>
                <a:cs typeface="Noto Sans CJK KR Medium"/>
              </a:rPr>
              <a:t>문자를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125" dirty="0">
                <a:latin typeface="Noto Sans CJK KR Medium"/>
                <a:cs typeface="Noto Sans CJK KR Medium"/>
              </a:rPr>
              <a:t>발송함으로써</a:t>
            </a:r>
            <a:r>
              <a:rPr sz="1650" b="0" spc="-13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광고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latin typeface="Noto Sans CJK KR Medium"/>
                <a:cs typeface="Noto Sans CJK KR Medium"/>
              </a:rPr>
              <a:t>효과를</a:t>
            </a:r>
            <a:r>
              <a:rPr sz="1650" b="0" spc="-135" dirty="0">
                <a:latin typeface="Noto Sans CJK KR Medium"/>
                <a:cs typeface="Noto Sans CJK KR Medium"/>
              </a:rPr>
              <a:t> </a:t>
            </a:r>
            <a:r>
              <a:rPr sz="1650" b="0" spc="-40" dirty="0">
                <a:latin typeface="Noto Sans CJK KR Medium"/>
                <a:cs typeface="Noto Sans CJK KR Medium"/>
              </a:rPr>
              <a:t>높임</a:t>
            </a:r>
            <a:endParaRPr sz="1650" dirty="0">
              <a:latin typeface="Noto Sans CJK KR Medium"/>
              <a:cs typeface="Noto Sans CJK KR Medi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sz="1650" b="0" spc="-10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Noto Sans CJK KR Medium"/>
              </a:rPr>
              <a:t>-&gt; </a:t>
            </a:r>
            <a:r>
              <a:rPr sz="1650" b="0" spc="-105" dirty="0" err="1">
                <a:latin typeface="Noto Sans CJK KR Medium"/>
                <a:cs typeface="Noto Sans CJK KR Medium"/>
              </a:rPr>
              <a:t>미용실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방문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114" dirty="0">
                <a:latin typeface="Noto Sans CJK KR Medium"/>
                <a:cs typeface="Noto Sans CJK KR Medium"/>
              </a:rPr>
              <a:t>가능성이</a:t>
            </a:r>
            <a:r>
              <a:rPr sz="1650" b="0" spc="-14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높은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latin typeface="Noto Sans CJK KR Medium"/>
                <a:cs typeface="Noto Sans CJK KR Medium"/>
              </a:rPr>
              <a:t>잠재적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125" dirty="0">
                <a:latin typeface="Noto Sans CJK KR Medium"/>
                <a:cs typeface="Noto Sans CJK KR Medium"/>
              </a:rPr>
              <a:t>고객들에게</a:t>
            </a:r>
            <a:r>
              <a:rPr sz="1650" b="0" spc="-14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홍보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문자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105" dirty="0">
                <a:latin typeface="Noto Sans CJK KR Medium"/>
                <a:cs typeface="Noto Sans CJK KR Medium"/>
              </a:rPr>
              <a:t>발송을</a:t>
            </a:r>
            <a:r>
              <a:rPr sz="1650" b="0" spc="-145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하여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신규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고객</a:t>
            </a:r>
            <a:r>
              <a:rPr sz="1650" b="0" spc="-140" dirty="0">
                <a:latin typeface="Noto Sans CJK KR Medium"/>
                <a:cs typeface="Noto Sans CJK KR Medium"/>
              </a:rPr>
              <a:t> </a:t>
            </a:r>
            <a:r>
              <a:rPr sz="1650" b="0" spc="-85" dirty="0">
                <a:latin typeface="Noto Sans CJK KR Medium"/>
                <a:cs typeface="Noto Sans CJK KR Medium"/>
              </a:rPr>
              <a:t>유입</a:t>
            </a:r>
            <a:r>
              <a:rPr sz="1650" b="0" spc="-145" dirty="0">
                <a:latin typeface="Noto Sans CJK KR Medium"/>
                <a:cs typeface="Noto Sans CJK KR Medium"/>
              </a:rPr>
              <a:t> </a:t>
            </a:r>
            <a:r>
              <a:rPr sz="1650" b="0" spc="-25" dirty="0">
                <a:latin typeface="Noto Sans CJK KR Medium"/>
                <a:cs typeface="Noto Sans CJK KR Medium"/>
              </a:rPr>
              <a:t>활성화</a:t>
            </a:r>
            <a:endParaRPr sz="1650" dirty="0">
              <a:latin typeface="Noto Sans CJK KR Medium"/>
              <a:cs typeface="Noto Sans CJK KR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86500" y="2934721"/>
            <a:ext cx="3138170" cy="11480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14" dirty="0">
                <a:solidFill>
                  <a:srgbClr val="4D2072"/>
                </a:solidFill>
                <a:latin typeface="Noto Sans CJK KR Bold"/>
                <a:cs typeface="Noto Sans CJK KR Bold"/>
              </a:rPr>
              <a:t>위치기반</a:t>
            </a:r>
            <a:r>
              <a:rPr sz="2000" b="1" spc="-100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90" dirty="0">
                <a:solidFill>
                  <a:srgbClr val="4D2072"/>
                </a:solidFill>
                <a:latin typeface="Noto Sans CJK KR Bold"/>
                <a:cs typeface="Noto Sans CJK KR Bold"/>
              </a:rPr>
              <a:t>타겟</a:t>
            </a:r>
            <a:r>
              <a:rPr sz="2000" b="1" spc="-95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25" dirty="0">
                <a:solidFill>
                  <a:srgbClr val="4D2072"/>
                </a:solidFill>
                <a:latin typeface="Noto Sans CJK KR Bold"/>
                <a:cs typeface="Noto Sans CJK KR Bold"/>
              </a:rPr>
              <a:t>마케팅</a:t>
            </a:r>
            <a:endParaRPr sz="200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-75" dirty="0">
                <a:latin typeface="Noto Sans CJK KR Regular"/>
                <a:cs typeface="Noto Sans CJK KR Regular"/>
              </a:rPr>
              <a:t>성별,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latin typeface="Noto Sans CJK KR Regular"/>
                <a:cs typeface="Noto Sans CJK KR Regular"/>
              </a:rPr>
              <a:t>나이,</a:t>
            </a:r>
            <a:r>
              <a:rPr sz="1300" spc="-95" dirty="0">
                <a:latin typeface="Noto Sans CJK KR Regular"/>
                <a:cs typeface="Noto Sans CJK KR Regular"/>
              </a:rPr>
              <a:t> </a:t>
            </a:r>
            <a:r>
              <a:rPr sz="1300" spc="-100" dirty="0">
                <a:latin typeface="Noto Sans CJK KR Regular"/>
                <a:cs typeface="Noto Sans CJK KR Regular"/>
              </a:rPr>
              <a:t>반경(특정 </a:t>
            </a:r>
            <a:r>
              <a:rPr sz="1300" spc="-75" dirty="0">
                <a:latin typeface="Noto Sans CJK KR Regular"/>
                <a:cs typeface="Noto Sans CJK KR Regular"/>
              </a:rPr>
              <a:t>지점),</a:t>
            </a:r>
            <a:r>
              <a:rPr sz="1300" spc="-95" dirty="0">
                <a:latin typeface="Noto Sans CJK KR Regular"/>
                <a:cs typeface="Noto Sans CJK KR Regular"/>
              </a:rPr>
              <a:t> </a:t>
            </a:r>
            <a:r>
              <a:rPr sz="1300" spc="-100" dirty="0">
                <a:latin typeface="Noto Sans CJK KR Regular"/>
                <a:cs typeface="Noto Sans CJK KR Regular"/>
              </a:rPr>
              <a:t>체류시간을 </a:t>
            </a:r>
            <a:r>
              <a:rPr sz="1300" spc="-20" dirty="0">
                <a:latin typeface="Noto Sans CJK KR Regular"/>
                <a:cs typeface="Noto Sans CJK KR Regular"/>
              </a:rPr>
              <a:t>설정하여</a:t>
            </a:r>
            <a:endParaRPr sz="13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spc="-85" dirty="0">
                <a:latin typeface="Noto Sans CJK KR Regular"/>
                <a:cs typeface="Noto Sans CJK KR Regular"/>
              </a:rPr>
              <a:t>조건에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95" dirty="0">
                <a:latin typeface="Noto Sans CJK KR Regular"/>
                <a:cs typeface="Noto Sans CJK KR Regular"/>
              </a:rPr>
              <a:t>해당하는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95" dirty="0">
                <a:latin typeface="Noto Sans CJK KR Regular"/>
                <a:cs typeface="Noto Sans CJK KR Regular"/>
              </a:rPr>
              <a:t>대상에게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문자를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25" dirty="0">
                <a:latin typeface="Noto Sans CJK KR Regular"/>
                <a:cs typeface="Noto Sans CJK KR Regular"/>
              </a:rPr>
              <a:t>발송</a:t>
            </a:r>
            <a:endParaRPr sz="1300">
              <a:latin typeface="Noto Sans CJK KR Regular"/>
              <a:cs typeface="Noto Sans CJK KR Regular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spc="-85" dirty="0">
                <a:latin typeface="Noto Sans CJK KR Regular"/>
                <a:cs typeface="Noto Sans CJK KR Regular"/>
              </a:rPr>
              <a:t>(발송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대상은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마케팅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수신을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동의한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95" dirty="0">
                <a:latin typeface="Noto Sans CJK KR Regular"/>
                <a:cs typeface="Noto Sans CJK KR Regular"/>
              </a:rPr>
              <a:t>대상자에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20" dirty="0">
                <a:latin typeface="Noto Sans CJK KR Regular"/>
                <a:cs typeface="Noto Sans CJK KR Regular"/>
              </a:rPr>
              <a:t>한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35" dirty="0">
                <a:latin typeface="Noto Sans CJK KR Regular"/>
                <a:cs typeface="Noto Sans CJK KR Regular"/>
              </a:rPr>
              <a:t>함)</a:t>
            </a:r>
            <a:endParaRPr sz="1300">
              <a:latin typeface="Noto Sans CJK KR Regular"/>
              <a:cs typeface="Noto Sans CJK KR Regular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9454" y="3036430"/>
            <a:ext cx="441959" cy="462915"/>
          </a:xfrm>
          <a:prstGeom prst="rect">
            <a:avLst/>
          </a:prstGeom>
          <a:solidFill>
            <a:srgbClr val="E1711F"/>
          </a:solidFill>
        </p:spPr>
        <p:txBody>
          <a:bodyPr vert="horz" wrap="square" lIns="0" tIns="3873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05"/>
              </a:spcBef>
            </a:pPr>
            <a:r>
              <a:rPr sz="2350" b="1" spc="-25" dirty="0">
                <a:solidFill>
                  <a:srgbClr val="FFFFFF"/>
                </a:solidFill>
                <a:latin typeface="DINPro-Bold"/>
                <a:cs typeface="DINPro-Bold"/>
              </a:rPr>
              <a:t>01</a:t>
            </a:r>
            <a:endParaRPr sz="2350">
              <a:latin typeface="DINPro-Bold"/>
              <a:cs typeface="DINPro-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28242" y="2934721"/>
            <a:ext cx="4056379" cy="11480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90" dirty="0">
                <a:solidFill>
                  <a:srgbClr val="4D2072"/>
                </a:solidFill>
                <a:latin typeface="Noto Sans CJK KR Bold"/>
                <a:cs typeface="Noto Sans CJK KR Bold"/>
              </a:rPr>
              <a:t>고객</a:t>
            </a:r>
            <a:r>
              <a:rPr sz="2000" b="1" spc="-100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90" dirty="0">
                <a:solidFill>
                  <a:srgbClr val="4D2072"/>
                </a:solidFill>
                <a:latin typeface="Noto Sans CJK KR Bold"/>
                <a:cs typeface="Noto Sans CJK KR Bold"/>
              </a:rPr>
              <a:t>행동</a:t>
            </a:r>
            <a:r>
              <a:rPr sz="2000" b="1" spc="-100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90" dirty="0">
                <a:solidFill>
                  <a:srgbClr val="4D2072"/>
                </a:solidFill>
                <a:latin typeface="Noto Sans CJK KR Bold"/>
                <a:cs typeface="Noto Sans CJK KR Bold"/>
              </a:rPr>
              <a:t>기반</a:t>
            </a:r>
            <a:r>
              <a:rPr sz="2000" b="1" spc="-100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90" dirty="0">
                <a:solidFill>
                  <a:srgbClr val="4D2072"/>
                </a:solidFill>
                <a:latin typeface="Noto Sans CJK KR Bold"/>
                <a:cs typeface="Noto Sans CJK KR Bold"/>
              </a:rPr>
              <a:t>타겟</a:t>
            </a:r>
            <a:r>
              <a:rPr sz="2000" b="1" spc="-95" dirty="0">
                <a:solidFill>
                  <a:srgbClr val="4D2072"/>
                </a:solidFill>
                <a:latin typeface="Noto Sans CJK KR Bold"/>
                <a:cs typeface="Noto Sans CJK KR Bold"/>
              </a:rPr>
              <a:t> </a:t>
            </a:r>
            <a:r>
              <a:rPr sz="2000" b="1" spc="-25" dirty="0">
                <a:solidFill>
                  <a:srgbClr val="4D2072"/>
                </a:solidFill>
                <a:latin typeface="Noto Sans CJK KR Bold"/>
                <a:cs typeface="Noto Sans CJK KR Bold"/>
              </a:rPr>
              <a:t>마케팅</a:t>
            </a:r>
            <a:endParaRPr sz="2000" dirty="0">
              <a:latin typeface="Noto Sans CJK KR Bold"/>
              <a:cs typeface="Noto Sans CJK KR 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00" spc="-75" dirty="0">
                <a:latin typeface="Noto Sans CJK KR Regular"/>
                <a:cs typeface="Noto Sans CJK KR Regular"/>
              </a:rPr>
              <a:t>성별,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나이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등의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105" dirty="0">
                <a:latin typeface="Noto Sans CJK KR Regular"/>
                <a:cs typeface="Noto Sans CJK KR Regular"/>
              </a:rPr>
              <a:t>인구통계학적</a:t>
            </a:r>
            <a:r>
              <a:rPr sz="1300" spc="-9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정보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50" dirty="0">
                <a:latin typeface="Noto Sans CJK KR Regular"/>
                <a:cs typeface="Noto Sans CJK KR Regular"/>
              </a:rPr>
              <a:t>및</a:t>
            </a:r>
            <a:endParaRPr sz="1300" dirty="0">
              <a:latin typeface="Noto Sans CJK KR Regular"/>
              <a:cs typeface="Noto Sans CJK KR Regular"/>
            </a:endParaRPr>
          </a:p>
          <a:p>
            <a:pPr marL="12700" marR="5080">
              <a:lnSpc>
                <a:spcPct val="134600"/>
              </a:lnSpc>
            </a:pPr>
            <a:r>
              <a:rPr sz="1300" spc="-100" dirty="0">
                <a:latin typeface="Noto Sans CJK KR Regular"/>
                <a:cs typeface="Noto Sans CJK KR Regular"/>
              </a:rPr>
              <a:t>위치/이동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latin typeface="Noto Sans CJK KR Regular"/>
                <a:cs typeface="Noto Sans CJK KR Regular"/>
              </a:rPr>
              <a:t>특성,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latin typeface="Noto Sans CJK KR Regular"/>
                <a:cs typeface="Noto Sans CJK KR Regular"/>
              </a:rPr>
              <a:t>앱/웹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사용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5" dirty="0">
                <a:latin typeface="Noto Sans CJK KR Regular"/>
                <a:cs typeface="Noto Sans CJK KR Regular"/>
              </a:rPr>
              <a:t>이력,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구매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이력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20" dirty="0">
                <a:latin typeface="Noto Sans CJK KR Regular"/>
                <a:cs typeface="Noto Sans CJK KR Regular"/>
              </a:rPr>
              <a:t>등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세부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조건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70" dirty="0">
                <a:latin typeface="Noto Sans CJK KR Regular"/>
                <a:cs typeface="Noto Sans CJK KR Regular"/>
              </a:rPr>
              <a:t>등을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25" dirty="0">
                <a:latin typeface="Noto Sans CJK KR Regular"/>
                <a:cs typeface="Noto Sans CJK KR Regular"/>
              </a:rPr>
              <a:t>통해 </a:t>
            </a:r>
            <a:r>
              <a:rPr sz="1300" spc="-70" dirty="0">
                <a:latin typeface="Noto Sans CJK KR Regular"/>
                <a:cs typeface="Noto Sans CJK KR Regular"/>
              </a:rPr>
              <a:t>보다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85" dirty="0">
                <a:latin typeface="Noto Sans CJK KR Regular"/>
                <a:cs typeface="Noto Sans CJK KR Regular"/>
              </a:rPr>
              <a:t>정교한</a:t>
            </a:r>
            <a:r>
              <a:rPr sz="1300" spc="-105" dirty="0">
                <a:latin typeface="Noto Sans CJK KR Regular"/>
                <a:cs typeface="Noto Sans CJK KR Regular"/>
              </a:rPr>
              <a:t> </a:t>
            </a:r>
            <a:r>
              <a:rPr sz="1300" spc="-95" dirty="0">
                <a:latin typeface="Noto Sans CJK KR Regular"/>
                <a:cs typeface="Noto Sans CJK KR Regular"/>
              </a:rPr>
              <a:t>타겟팅을</a:t>
            </a:r>
            <a:r>
              <a:rPr sz="1300" spc="-100" dirty="0">
                <a:latin typeface="Noto Sans CJK KR Regular"/>
                <a:cs typeface="Noto Sans CJK KR Regular"/>
              </a:rPr>
              <a:t> </a:t>
            </a:r>
            <a:r>
              <a:rPr sz="1300" spc="-25" dirty="0">
                <a:latin typeface="Noto Sans CJK KR Regular"/>
                <a:cs typeface="Noto Sans CJK KR Regular"/>
              </a:rPr>
              <a:t>수행</a:t>
            </a:r>
            <a:endParaRPr sz="1300" dirty="0">
              <a:latin typeface="Noto Sans CJK KR Regular"/>
              <a:cs typeface="Noto Sans CJK KR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11199" y="3036430"/>
            <a:ext cx="441959" cy="462915"/>
          </a:xfrm>
          <a:prstGeom prst="rect">
            <a:avLst/>
          </a:prstGeom>
          <a:solidFill>
            <a:srgbClr val="E1711F"/>
          </a:solidFill>
        </p:spPr>
        <p:txBody>
          <a:bodyPr vert="horz" wrap="square" lIns="0" tIns="3873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05"/>
              </a:spcBef>
            </a:pPr>
            <a:r>
              <a:rPr sz="2350" b="1" spc="-25" dirty="0">
                <a:solidFill>
                  <a:srgbClr val="FFFFFF"/>
                </a:solidFill>
                <a:latin typeface="DINPro-Bold"/>
                <a:cs typeface="DINPro-Bold"/>
              </a:rPr>
              <a:t>02</a:t>
            </a:r>
            <a:endParaRPr sz="2350">
              <a:latin typeface="DINPro-Bold"/>
              <a:cs typeface="DINPro-Bol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692008" y="4252900"/>
            <a:ext cx="11210290" cy="2940050"/>
            <a:chOff x="1692008" y="4252900"/>
            <a:chExt cx="11210290" cy="2940050"/>
          </a:xfrm>
        </p:grpSpPr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2008" y="4252900"/>
              <a:ext cx="4211502" cy="29398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1190" y="4252900"/>
              <a:ext cx="4650981" cy="2891529"/>
            </a:xfrm>
            <a:prstGeom prst="rect">
              <a:avLst/>
            </a:prstGeom>
          </p:spPr>
        </p:pic>
      </p:grpSp>
      <p:pic>
        <p:nvPicPr>
          <p:cNvPr id="52" name="그림 51">
            <a:extLst>
              <a:ext uri="{FF2B5EF4-FFF2-40B4-BE49-F238E27FC236}">
                <a16:creationId xmlns:a16="http://schemas.microsoft.com/office/drawing/2014/main" id="{4DAF3879-4BF0-BDFE-BD7A-4CAA8062F7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 descr="화이트, 흑백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465E69-A747-4A48-D933-2C32867EE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추가</a:t>
            </a:r>
            <a:r>
              <a:rPr spc="-185" dirty="0"/>
              <a:t> </a:t>
            </a:r>
            <a:r>
              <a:rPr spc="-170" dirty="0"/>
              <a:t>광고</a:t>
            </a:r>
            <a:r>
              <a:rPr spc="-185" dirty="0"/>
              <a:t> </a:t>
            </a:r>
            <a:r>
              <a:rPr spc="-170" dirty="0"/>
              <a:t>매체</a:t>
            </a:r>
            <a:r>
              <a:rPr spc="-185" dirty="0"/>
              <a:t> </a:t>
            </a:r>
            <a:r>
              <a:rPr spc="-285" dirty="0"/>
              <a:t>제안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169356" y="7748856"/>
            <a:ext cx="292100" cy="357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200" spc="-25" dirty="0">
                <a:latin typeface="DINPro-Regular"/>
                <a:cs typeface="DINPro-Regular"/>
              </a:rPr>
              <a:t>08</a:t>
            </a:r>
            <a:endParaRPr sz="2200">
              <a:latin typeface="DINPro-Regular"/>
              <a:cs typeface="DINPro-Regular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68821"/>
              </p:ext>
            </p:extLst>
          </p:nvPr>
        </p:nvGraphicFramePr>
        <p:xfrm>
          <a:off x="2583002" y="1356612"/>
          <a:ext cx="11158220" cy="200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b="1" spc="-25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구분</a:t>
                      </a:r>
                      <a:endParaRPr sz="170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4508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LMS</a:t>
                      </a:r>
                      <a:endParaRPr sz="1700" dirty="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Noto Sans CJK KR Bold"/>
                          <a:cs typeface="Noto Sans CJK KR Bold"/>
                        </a:rPr>
                        <a:t>RCS MMS</a:t>
                      </a:r>
                      <a:endParaRPr sz="1700" dirty="0">
                        <a:latin typeface="Noto Sans CJK KR Bold"/>
                        <a:cs typeface="Noto Sans CJK KR Bold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20" dirty="0">
                          <a:latin typeface="Noto Sans CJK KR Regular"/>
                          <a:cs typeface="Noto Sans CJK KR Regular"/>
                        </a:rPr>
                        <a:t>발송조건</a:t>
                      </a:r>
                      <a:endParaRPr sz="17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4508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최소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3만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건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부터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 err="1">
                          <a:latin typeface="Noto Sans CJK KR Regular"/>
                          <a:cs typeface="Noto Sans CJK KR Regular"/>
                        </a:rPr>
                        <a:t>발송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25" dirty="0" err="1">
                          <a:latin typeface="Noto Sans CJK KR Regular"/>
                          <a:cs typeface="Noto Sans CJK KR Regular"/>
                        </a:rPr>
                        <a:t>가능</a:t>
                      </a:r>
                      <a:endParaRPr sz="1700" spc="-25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17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비용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(최소)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10" dirty="0">
                          <a:latin typeface="Noto Sans CJK KR Regular"/>
                          <a:cs typeface="Noto Sans CJK KR Regular"/>
                        </a:rPr>
                        <a:t>VAT별도</a:t>
                      </a:r>
                      <a:endParaRPr sz="17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4508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3,000,000원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 </a:t>
                      </a:r>
                      <a:r>
                        <a:rPr sz="1700" spc="-50" dirty="0">
                          <a:latin typeface="Noto Sans CJK KR Regular"/>
                          <a:cs typeface="Noto Sans CJK KR Regular"/>
                        </a:rPr>
                        <a:t>~</a:t>
                      </a:r>
                      <a:endParaRPr sz="17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chemeClr val="tx1"/>
                          </a:solidFill>
                          <a:latin typeface="Noto Sans CJK KR Regular"/>
                          <a:cs typeface="Noto Sans CJK KR Regular"/>
                        </a:rPr>
                        <a:t>3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Noto Sans CJK KR Regular"/>
                          <a:cs typeface="Noto Sans CJK KR Regular"/>
                        </a:rPr>
                        <a:t>,6</a:t>
                      </a:r>
                      <a:r>
                        <a:rPr sz="1700" dirty="0">
                          <a:solidFill>
                            <a:schemeClr val="tx1"/>
                          </a:solidFill>
                          <a:latin typeface="Noto Sans CJK KR Regular"/>
                          <a:cs typeface="Noto Sans CJK KR Regular"/>
                        </a:rPr>
                        <a:t>00,000원</a:t>
                      </a:r>
                      <a:r>
                        <a:rPr sz="1700" spc="95" dirty="0">
                          <a:solidFill>
                            <a:schemeClr val="tx1"/>
                          </a:solidFill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50" dirty="0">
                          <a:solidFill>
                            <a:schemeClr val="tx1"/>
                          </a:solidFill>
                          <a:latin typeface="Noto Sans CJK KR Regular"/>
                          <a:cs typeface="Noto Sans CJK KR Regular"/>
                        </a:rPr>
                        <a:t>~</a:t>
                      </a:r>
                      <a:endParaRPr sz="1700" dirty="0">
                        <a:solidFill>
                          <a:schemeClr val="tx1"/>
                        </a:solidFill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25" dirty="0">
                          <a:latin typeface="Noto Sans CJK KR Regular"/>
                          <a:cs typeface="Noto Sans CJK KR Regular"/>
                        </a:rPr>
                        <a:t>비고</a:t>
                      </a:r>
                      <a:endParaRPr sz="170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38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5934" indent="-136525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-"/>
                        <a:tabLst>
                          <a:tab pos="496570" algn="l"/>
                        </a:tabLst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LMS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–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100원/건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|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RCS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MMS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–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10" dirty="0">
                          <a:latin typeface="Noto Sans CJK KR Regular"/>
                          <a:cs typeface="Noto Sans CJK KR Regular"/>
                        </a:rPr>
                        <a:t>120원/건</a:t>
                      </a:r>
                      <a:endParaRPr sz="1700" dirty="0">
                        <a:latin typeface="Noto Sans CJK KR Regular"/>
                        <a:cs typeface="Noto Sans CJK KR Regular"/>
                      </a:endParaRPr>
                    </a:p>
                    <a:p>
                      <a:pPr marL="495934" indent="-136525">
                        <a:lnSpc>
                          <a:spcPct val="100000"/>
                        </a:lnSpc>
                        <a:buChar char="-"/>
                        <a:tabLst>
                          <a:tab pos="496570" algn="l"/>
                        </a:tabLst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매거진TV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이용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시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RCS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이미지</a:t>
                      </a:r>
                      <a:r>
                        <a:rPr sz="1700" spc="8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제작</a:t>
                      </a:r>
                      <a:r>
                        <a:rPr sz="1700" spc="90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35" dirty="0">
                          <a:latin typeface="Noto Sans CJK KR Regular"/>
                          <a:cs typeface="Noto Sans CJK KR Regular"/>
                        </a:rPr>
                        <a:t>지원</a:t>
                      </a:r>
                      <a:endParaRPr sz="1700" dirty="0">
                        <a:latin typeface="Noto Sans CJK KR Regular"/>
                        <a:cs typeface="Noto Sans CJK KR Regular"/>
                      </a:endParaRPr>
                    </a:p>
                    <a:p>
                      <a:pPr marL="495934" indent="-136525">
                        <a:lnSpc>
                          <a:spcPct val="100000"/>
                        </a:lnSpc>
                        <a:buChar char="-"/>
                        <a:tabLst>
                          <a:tab pos="496570" algn="l"/>
                        </a:tabLst>
                      </a:pP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타겟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조건에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따라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원하는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방식을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선택(방식에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따른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광고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비용의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dirty="0">
                          <a:latin typeface="Noto Sans CJK KR Regular"/>
                          <a:cs typeface="Noto Sans CJK KR Regular"/>
                        </a:rPr>
                        <a:t>차이는</a:t>
                      </a:r>
                      <a:r>
                        <a:rPr sz="1700" spc="95" dirty="0">
                          <a:latin typeface="Noto Sans CJK KR Regular"/>
                          <a:cs typeface="Noto Sans CJK KR Regular"/>
                        </a:rPr>
                        <a:t> </a:t>
                      </a:r>
                      <a:r>
                        <a:rPr sz="1700" spc="-25" dirty="0">
                          <a:latin typeface="Noto Sans CJK KR Regular"/>
                          <a:cs typeface="Noto Sans CJK KR Regular"/>
                        </a:rPr>
                        <a:t>없음)</a:t>
                      </a:r>
                      <a:endParaRPr sz="1700" dirty="0">
                        <a:latin typeface="Noto Sans CJK KR Regular"/>
                        <a:cs typeface="Noto Sans CJK KR Regular"/>
                      </a:endParaRPr>
                    </a:p>
                  </a:txBody>
                  <a:tcPr marL="0" marR="0" marT="7366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876499" y="1318504"/>
            <a:ext cx="134112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14" dirty="0">
                <a:solidFill>
                  <a:srgbClr val="E1711F"/>
                </a:solidFill>
                <a:latin typeface="Noto Sans CJK KR Bold"/>
                <a:cs typeface="Noto Sans CJK KR Bold"/>
              </a:rPr>
              <a:t>발송조건</a:t>
            </a:r>
            <a:r>
              <a:rPr sz="1650" b="1" spc="-15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25" dirty="0">
                <a:solidFill>
                  <a:srgbClr val="E1711F"/>
                </a:solidFill>
                <a:latin typeface="Noto Sans CJK KR Bold"/>
                <a:cs typeface="Noto Sans CJK KR Bold"/>
              </a:rPr>
              <a:t>및</a:t>
            </a:r>
            <a:r>
              <a:rPr sz="1650" b="1" spc="-150" dirty="0">
                <a:solidFill>
                  <a:srgbClr val="E1711F"/>
                </a:solidFill>
                <a:latin typeface="Noto Sans CJK KR Bold"/>
                <a:cs typeface="Noto Sans CJK KR Bold"/>
              </a:rPr>
              <a:t> </a:t>
            </a:r>
            <a:r>
              <a:rPr sz="1650" b="1" spc="-100" dirty="0">
                <a:solidFill>
                  <a:srgbClr val="E1711F"/>
                </a:solidFill>
                <a:latin typeface="Noto Sans CJK KR Bold"/>
                <a:cs typeface="Noto Sans CJK KR Bold"/>
              </a:rPr>
              <a:t>비용</a:t>
            </a:r>
            <a:endParaRPr sz="1650">
              <a:latin typeface="Noto Sans CJK KR Bold"/>
              <a:cs typeface="Noto Sans CJK KR Bold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7A55CFDC-CE7E-8F8C-D70E-536CA7F04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 b="29613"/>
          <a:stretch/>
        </p:blipFill>
        <p:spPr>
          <a:xfrm>
            <a:off x="13182600" y="271749"/>
            <a:ext cx="1341015" cy="304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object 5">
            <a:extLst>
              <a:ext uri="{FF2B5EF4-FFF2-40B4-BE49-F238E27FC236}">
                <a16:creationId xmlns:a16="http://schemas.microsoft.com/office/drawing/2014/main" id="{CF10BF67-C14A-51F7-3FC6-7E9AB6041B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17585" y="245440"/>
            <a:ext cx="851539" cy="342654"/>
          </a:xfrm>
          <a:prstGeom prst="rect">
            <a:avLst/>
          </a:prstGeom>
        </p:spPr>
      </p:pic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6FE46329-5BC1-DBB9-92F3-056A764ED0D8}"/>
              </a:ext>
            </a:extLst>
          </p:cNvPr>
          <p:cNvSpPr/>
          <p:nvPr/>
        </p:nvSpPr>
        <p:spPr>
          <a:xfrm>
            <a:off x="838200" y="3505200"/>
            <a:ext cx="12954000" cy="4038600"/>
          </a:xfrm>
          <a:prstGeom prst="roundRect">
            <a:avLst>
              <a:gd name="adj" fmla="val 657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bject 43"/>
          <p:cNvSpPr txBox="1"/>
          <p:nvPr/>
        </p:nvSpPr>
        <p:spPr>
          <a:xfrm>
            <a:off x="1044015" y="3652562"/>
            <a:ext cx="115316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650" b="1" spc="-85" dirty="0">
                <a:latin typeface="Noto Sans CJK KR Bold"/>
                <a:cs typeface="Noto Sans CJK KR Bold"/>
              </a:rPr>
              <a:t>문자</a:t>
            </a:r>
            <a:r>
              <a:rPr sz="1650" b="1" spc="-155" dirty="0">
                <a:latin typeface="Noto Sans CJK KR Bold"/>
                <a:cs typeface="Noto Sans CJK KR Bold"/>
              </a:rPr>
              <a:t> </a:t>
            </a:r>
            <a:r>
              <a:rPr sz="1650" b="1" spc="-85" dirty="0">
                <a:latin typeface="Noto Sans CJK KR Bold"/>
                <a:cs typeface="Noto Sans CJK KR Bold"/>
              </a:rPr>
              <a:t>발송</a:t>
            </a:r>
            <a:r>
              <a:rPr sz="1650" b="1" spc="-150" dirty="0">
                <a:latin typeface="Noto Sans CJK KR Bold"/>
                <a:cs typeface="Noto Sans CJK KR Bold"/>
              </a:rPr>
              <a:t> </a:t>
            </a:r>
            <a:r>
              <a:rPr sz="1650" b="1" spc="-100" dirty="0">
                <a:latin typeface="Noto Sans CJK KR Bold"/>
                <a:cs typeface="Noto Sans CJK KR Bold"/>
              </a:rPr>
              <a:t>예시</a:t>
            </a:r>
            <a:endParaRPr sz="1650">
              <a:latin typeface="Noto Sans CJK KR Bold"/>
              <a:cs typeface="Noto Sans CJK KR Bol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496792" y="3684959"/>
            <a:ext cx="6722745" cy="3360420"/>
            <a:chOff x="2496792" y="3684959"/>
            <a:chExt cx="6722745" cy="3360420"/>
          </a:xfrm>
        </p:grpSpPr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6792" y="3684959"/>
              <a:ext cx="1596214" cy="336024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9992" y="3684959"/>
              <a:ext cx="1596214" cy="336024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3192" y="3684959"/>
              <a:ext cx="1596207" cy="336023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9835199" y="4455082"/>
            <a:ext cx="3156585" cy="217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1355" marR="8890" indent="-681990" algn="just">
              <a:lnSpc>
                <a:spcPct val="134300"/>
              </a:lnSpc>
              <a:spcBef>
                <a:spcPts val="95"/>
              </a:spcBef>
            </a:pPr>
            <a:r>
              <a:rPr sz="1750" spc="-10" dirty="0">
                <a:latin typeface="Noto Sans CJK KR Regular"/>
                <a:cs typeface="Noto Sans CJK KR Regular"/>
              </a:rPr>
              <a:t>*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05" dirty="0">
                <a:latin typeface="Noto Sans CJK KR Regular"/>
                <a:cs typeface="Noto Sans CJK KR Regular"/>
              </a:rPr>
              <a:t>MMS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dirty="0">
                <a:latin typeface="Noto Sans CJK KR Regular"/>
                <a:cs typeface="Noto Sans CJK KR Regular"/>
              </a:rPr>
              <a:t>: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20" dirty="0">
                <a:latin typeface="Noto Sans CJK KR Regular"/>
                <a:cs typeface="Noto Sans CJK KR Regular"/>
              </a:rPr>
              <a:t>한글기준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50" dirty="0">
                <a:latin typeface="Noto Sans CJK KR Regular"/>
                <a:cs typeface="Noto Sans CJK KR Regular"/>
              </a:rPr>
              <a:t>1,000자(2,000byte)</a:t>
            </a:r>
            <a:r>
              <a:rPr sz="1750" spc="-140" dirty="0">
                <a:latin typeface="Noto Sans CJK KR Regular"/>
                <a:cs typeface="Noto Sans CJK KR Regular"/>
              </a:rPr>
              <a:t> </a:t>
            </a:r>
            <a:r>
              <a:rPr sz="1750" spc="-110" dirty="0">
                <a:latin typeface="Noto Sans CJK KR Regular"/>
                <a:cs typeface="Noto Sans CJK KR Regular"/>
              </a:rPr>
              <a:t>내외의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10" dirty="0">
                <a:latin typeface="Noto Sans CJK KR Regular"/>
                <a:cs typeface="Noto Sans CJK KR Regular"/>
              </a:rPr>
              <a:t>장문과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50" dirty="0">
                <a:latin typeface="Noto Sans CJK KR Regular"/>
                <a:cs typeface="Noto Sans CJK KR Regular"/>
              </a:rPr>
              <a:t>이미지(JPG)를</a:t>
            </a:r>
            <a:r>
              <a:rPr sz="1750" spc="-140" dirty="0">
                <a:latin typeface="Noto Sans CJK KR Regular"/>
                <a:cs typeface="Noto Sans CJK KR Regular"/>
              </a:rPr>
              <a:t> </a:t>
            </a:r>
            <a:r>
              <a:rPr sz="1750" spc="-110" dirty="0">
                <a:latin typeface="Noto Sans CJK KR Regular"/>
                <a:cs typeface="Noto Sans CJK KR Regular"/>
              </a:rPr>
              <a:t>포함한</a:t>
            </a:r>
            <a:r>
              <a:rPr sz="1750" spc="-170" dirty="0">
                <a:latin typeface="Noto Sans CJK KR Regular"/>
                <a:cs typeface="Noto Sans CJK KR Regular"/>
              </a:rPr>
              <a:t> </a:t>
            </a:r>
            <a:r>
              <a:rPr sz="1750" spc="-155" dirty="0">
                <a:latin typeface="Noto Sans CJK KR Regular"/>
                <a:cs typeface="Noto Sans CJK KR Regular"/>
              </a:rPr>
              <a:t>메시지</a:t>
            </a:r>
            <a:endParaRPr sz="1750">
              <a:latin typeface="Noto Sans CJK KR Regular"/>
              <a:cs typeface="Noto Sans CJK KR Regular"/>
            </a:endParaRPr>
          </a:p>
          <a:p>
            <a:pPr marL="681355" marR="14604" indent="-636270">
              <a:lnSpc>
                <a:spcPct val="134300"/>
              </a:lnSpc>
            </a:pPr>
            <a:r>
              <a:rPr sz="1750" spc="-10" dirty="0">
                <a:latin typeface="Noto Sans CJK KR Regular"/>
                <a:cs typeface="Noto Sans CJK KR Regular"/>
              </a:rPr>
              <a:t>*</a:t>
            </a:r>
            <a:r>
              <a:rPr sz="1750" spc="-155" dirty="0">
                <a:latin typeface="Noto Sans CJK KR Regular"/>
                <a:cs typeface="Noto Sans CJK KR Regular"/>
              </a:rPr>
              <a:t> </a:t>
            </a:r>
            <a:r>
              <a:rPr sz="1750" spc="-125" dirty="0">
                <a:latin typeface="Noto Sans CJK KR Regular"/>
                <a:cs typeface="Noto Sans CJK KR Regular"/>
              </a:rPr>
              <a:t>RCS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dirty="0">
                <a:latin typeface="Noto Sans CJK KR Regular"/>
                <a:cs typeface="Noto Sans CJK KR Regular"/>
              </a:rPr>
              <a:t>: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spc="-114" dirty="0">
                <a:latin typeface="Noto Sans CJK KR Regular"/>
                <a:cs typeface="Noto Sans CJK KR Regular"/>
              </a:rPr>
              <a:t>별도의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spc="-114" dirty="0">
                <a:latin typeface="Noto Sans CJK KR Regular"/>
                <a:cs typeface="Noto Sans CJK KR Regular"/>
              </a:rPr>
              <a:t>브랜드</a:t>
            </a:r>
            <a:r>
              <a:rPr sz="1750" spc="-155" dirty="0">
                <a:latin typeface="Noto Sans CJK KR Regular"/>
                <a:cs typeface="Noto Sans CJK KR Regular"/>
              </a:rPr>
              <a:t> </a:t>
            </a:r>
            <a:r>
              <a:rPr sz="1750" spc="-125" dirty="0">
                <a:latin typeface="Noto Sans CJK KR Regular"/>
                <a:cs typeface="Noto Sans CJK KR Regular"/>
              </a:rPr>
              <a:t>페이지가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spc="-25" dirty="0">
                <a:latin typeface="Noto Sans CJK KR Regular"/>
                <a:cs typeface="Noto Sans CJK KR Regular"/>
              </a:rPr>
              <a:t>있고 </a:t>
            </a:r>
            <a:r>
              <a:rPr sz="1750" spc="-114" dirty="0">
                <a:latin typeface="Noto Sans CJK KR Regular"/>
                <a:cs typeface="Noto Sans CJK KR Regular"/>
              </a:rPr>
              <a:t>발신자</a:t>
            </a:r>
            <a:r>
              <a:rPr sz="1750" spc="-145" dirty="0">
                <a:latin typeface="Noto Sans CJK KR Regular"/>
                <a:cs typeface="Noto Sans CJK KR Regular"/>
              </a:rPr>
              <a:t> </a:t>
            </a:r>
            <a:r>
              <a:rPr sz="1750" spc="-114" dirty="0">
                <a:latin typeface="Noto Sans CJK KR Regular"/>
                <a:cs typeface="Noto Sans CJK KR Regular"/>
              </a:rPr>
              <a:t>정보를</a:t>
            </a:r>
            <a:r>
              <a:rPr sz="1750" spc="-140" dirty="0">
                <a:latin typeface="Noto Sans CJK KR Regular"/>
                <a:cs typeface="Noto Sans CJK KR Regular"/>
              </a:rPr>
              <a:t> </a:t>
            </a:r>
            <a:r>
              <a:rPr sz="1750" spc="-125" dirty="0">
                <a:latin typeface="Noto Sans CJK KR Regular"/>
                <a:cs typeface="Noto Sans CJK KR Regular"/>
              </a:rPr>
              <a:t>나타내며</a:t>
            </a:r>
            <a:r>
              <a:rPr sz="1750" spc="-145" dirty="0">
                <a:latin typeface="Noto Sans CJK KR Regular"/>
                <a:cs typeface="Noto Sans CJK KR Regular"/>
              </a:rPr>
              <a:t> </a:t>
            </a:r>
            <a:r>
              <a:rPr sz="1750" spc="-100" dirty="0">
                <a:latin typeface="Noto Sans CJK KR Regular"/>
                <a:cs typeface="Noto Sans CJK KR Regular"/>
              </a:rPr>
              <a:t>MMS </a:t>
            </a:r>
            <a:r>
              <a:rPr sz="1750" spc="-90" dirty="0">
                <a:latin typeface="Noto Sans CJK KR Regular"/>
                <a:cs typeface="Noto Sans CJK KR Regular"/>
              </a:rPr>
              <a:t>보다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spc="-114" dirty="0">
                <a:latin typeface="Noto Sans CJK KR Regular"/>
                <a:cs typeface="Noto Sans CJK KR Regular"/>
              </a:rPr>
              <a:t>다양한</a:t>
            </a:r>
            <a:r>
              <a:rPr sz="1750" spc="-150" dirty="0">
                <a:latin typeface="Noto Sans CJK KR Regular"/>
                <a:cs typeface="Noto Sans CJK KR Regular"/>
              </a:rPr>
              <a:t> </a:t>
            </a:r>
            <a:r>
              <a:rPr sz="1750" spc="-114" dirty="0">
                <a:latin typeface="Noto Sans CJK KR Regular"/>
                <a:cs typeface="Noto Sans CJK KR Regular"/>
              </a:rPr>
              <a:t>기능을</a:t>
            </a:r>
            <a:r>
              <a:rPr sz="1750" spc="-145" dirty="0">
                <a:latin typeface="Noto Sans CJK KR Regular"/>
                <a:cs typeface="Noto Sans CJK KR Regular"/>
              </a:rPr>
              <a:t> </a:t>
            </a:r>
            <a:r>
              <a:rPr sz="1750" spc="-35" dirty="0">
                <a:latin typeface="Noto Sans CJK KR Regular"/>
                <a:cs typeface="Noto Sans CJK KR Regular"/>
              </a:rPr>
              <a:t>제공</a:t>
            </a:r>
            <a:endParaRPr sz="1750">
              <a:latin typeface="Noto Sans CJK KR Regular"/>
              <a:cs typeface="Noto Sans CJK KR Regular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00645" y="7076517"/>
            <a:ext cx="401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Noto Sans CJK KR Regular"/>
                <a:cs typeface="Noto Sans CJK KR Regular"/>
              </a:rPr>
              <a:t>LMS</a:t>
            </a:r>
            <a:endParaRPr sz="1600">
              <a:latin typeface="Noto Sans CJK KR Regular"/>
              <a:cs typeface="Noto Sans CJK KR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37040" y="7076517"/>
            <a:ext cx="4552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Noto Sans CJK KR Regular"/>
                <a:cs typeface="Noto Sans CJK KR Regular"/>
              </a:rPr>
              <a:t>MMS</a:t>
            </a:r>
            <a:endParaRPr sz="1600">
              <a:latin typeface="Noto Sans CJK KR Regular"/>
              <a:cs typeface="Noto Sans CJK KR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88836" y="7076517"/>
            <a:ext cx="8782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KR Regular"/>
                <a:cs typeface="Noto Sans CJK KR Regular"/>
              </a:rPr>
              <a:t>RCS</a:t>
            </a:r>
            <a:r>
              <a:rPr sz="1600" spc="-25" dirty="0">
                <a:latin typeface="Noto Sans CJK KR Regular"/>
                <a:cs typeface="Noto Sans CJK KR Regular"/>
              </a:rPr>
              <a:t> MMS</a:t>
            </a:r>
            <a:endParaRPr sz="1600">
              <a:latin typeface="Noto Sans CJK KR Regular"/>
              <a:cs typeface="Noto Sans CJK KR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1768</Words>
  <Application>Microsoft Office PowerPoint</Application>
  <PresentationFormat>사용자 지정</PresentationFormat>
  <Paragraphs>340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G마켓 산스 Bold</vt:lpstr>
      <vt:lpstr>Noto Sans CJK KR Bold</vt:lpstr>
      <vt:lpstr>Noto Sans CJK KR Medium</vt:lpstr>
      <vt:lpstr>Noto Sans CJK KR Regular</vt:lpstr>
      <vt:lpstr>Calibri</vt:lpstr>
      <vt:lpstr>DINPro-Bold</vt:lpstr>
      <vt:lpstr>DINPro-Regular</vt:lpstr>
      <vt:lpstr>Times New Roman</vt:lpstr>
      <vt:lpstr>Office Theme</vt:lpstr>
      <vt:lpstr>매거진 TV 매체제안서</vt:lpstr>
      <vt:lpstr>Magazine TV란?</vt:lpstr>
      <vt:lpstr>Magazine TV 운영 현황</vt:lpstr>
      <vt:lpstr>Magazine TV 기대 효과</vt:lpstr>
      <vt:lpstr>Magazine TV 운영 방식</vt:lpstr>
      <vt:lpstr>Magazine TV 광고 비용</vt:lpstr>
      <vt:lpstr>Magazine TV 광고 단가</vt:lpstr>
      <vt:lpstr>추가 광고 매체 제안</vt:lpstr>
      <vt:lpstr>추가 광고 매체 제안</vt:lpstr>
      <vt:lpstr>주요 광고주 및 파트너사</vt:lpstr>
      <vt:lpstr>제이숲</vt:lpstr>
      <vt:lpstr>에빈코리아</vt:lpstr>
      <vt:lpstr>달바</vt:lpstr>
      <vt:lpstr>현대약품</vt:lpstr>
      <vt:lpstr>광동제약</vt:lpstr>
      <vt:lpstr>컬리</vt:lpstr>
      <vt:lpstr>딜라이브</vt:lpstr>
      <vt:lpstr>탑텐</vt:lpstr>
      <vt:lpstr>쿠첸</vt:lpstr>
      <vt:lpstr>도루코</vt:lpstr>
      <vt:lpstr>골프존</vt:lpstr>
      <vt:lpstr>스케쳐스</vt:lpstr>
      <vt:lpstr>공연예술</vt:lpstr>
      <vt:lpstr>성형외과, 피부과, 안과, 치과 등 다양한 병원 광고를 송출하여 병원의 인지도를 높였으며, 병원 주변 지역에만 타겟팅하여 고객들에게 지속적으로 병원을 홍보했습니다.</vt:lpstr>
      <vt:lpstr>Brands We Worked With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혜령 정</cp:lastModifiedBy>
  <cp:revision>4</cp:revision>
  <dcterms:created xsi:type="dcterms:W3CDTF">2025-03-10T05:23:37Z</dcterms:created>
  <dcterms:modified xsi:type="dcterms:W3CDTF">2025-03-11T06:04:15Z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2025-03-10T00:00:00Z</vt:filetime>
  </property>
  <property fmtid="{D5CDD505-2E9C-101B-9397-08002B2CF9AE}" pid="5" name="Producer">
    <vt:lpwstr>Adobe PDF Library 15.0</vt:lpwstr>
  </property>
</Properties>
</file>