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9"/>
  </p:notesMasterIdLst>
  <p:sldIdLst>
    <p:sldId id="256" r:id="rId2"/>
    <p:sldId id="259" r:id="rId3"/>
    <p:sldId id="258" r:id="rId4"/>
    <p:sldId id="263" r:id="rId5"/>
    <p:sldId id="264" r:id="rId6"/>
    <p:sldId id="261" r:id="rId7"/>
    <p:sldId id="265" r:id="rId8"/>
  </p:sldIdLst>
  <p:sldSz cx="9906000" cy="6858000" type="A4"/>
  <p:notesSz cx="6889750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D4C7C2"/>
    <a:srgbClr val="FFCC99"/>
    <a:srgbClr val="008000"/>
    <a:srgbClr val="B5DFD1"/>
    <a:srgbClr val="FFCC00"/>
    <a:srgbClr val="E6DFAC"/>
    <a:srgbClr val="D3D7BD"/>
    <a:srgbClr val="A3C1C0"/>
    <a:srgbClr val="93B7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보통 스타일 4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2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316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매장수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altLang="ko-KR" b="1" dirty="0"/>
                      <a:t>760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0FEF-490F-AAF4-683D940B4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타브랜드1</c:v>
                </c:pt>
                <c:pt idx="1">
                  <c:v>타브랜드2</c:v>
                </c:pt>
                <c:pt idx="2">
                  <c:v>매거진TV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36</c:v>
                </c:pt>
                <c:pt idx="1">
                  <c:v>26</c:v>
                </c:pt>
                <c:pt idx="2">
                  <c:v>766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78-4D8F-9D7A-74189457AE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단말기수</c:v>
                </c:pt>
              </c:strCache>
            </c:strRef>
          </c:tx>
          <c:spPr>
            <a:solidFill>
              <a:srgbClr val="990000"/>
            </a:solidFill>
            <a:ln>
              <a:noFill/>
            </a:ln>
            <a:effectLst/>
          </c:spPr>
          <c:invertIfNegative val="0"/>
          <c:dLbls>
            <c:dLbl>
              <c:idx val="2"/>
              <c:tx>
                <c:rich>
                  <a:bodyPr/>
                  <a:lstStyle/>
                  <a:p>
                    <a:r>
                      <a:rPr lang="en-US" altLang="ko-KR" b="1" dirty="0"/>
                      <a:t>5555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0FEF-490F-AAF4-683D940B4D3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타브랜드1</c:v>
                </c:pt>
                <c:pt idx="1">
                  <c:v>타브랜드2</c:v>
                </c:pt>
                <c:pt idx="2">
                  <c:v>매거진TV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70</c:v>
                </c:pt>
                <c:pt idx="1">
                  <c:v>362</c:v>
                </c:pt>
                <c:pt idx="2">
                  <c:v>5711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78-4D8F-9D7A-74189457AE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6048488"/>
        <c:axId val="216050056"/>
      </c:barChart>
      <c:catAx>
        <c:axId val="216048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6050056"/>
        <c:crosses val="autoZero"/>
        <c:auto val="1"/>
        <c:lblAlgn val="ctr"/>
        <c:lblOffset val="100"/>
        <c:noMultiLvlLbl val="0"/>
      </c:catAx>
      <c:valAx>
        <c:axId val="216050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216048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036815013481388"/>
          <c:y val="0.9375358115813357"/>
          <c:w val="0.39926369973037229"/>
          <c:h val="4.2165964353441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676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D2D5CCDA-5D1F-458C-B288-0C7C9568155D}" type="datetimeFigureOut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03300" y="1252538"/>
            <a:ext cx="4883150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975" y="4821506"/>
            <a:ext cx="5511800" cy="3944868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2597" y="9516039"/>
            <a:ext cx="2985558" cy="50267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A6A300C9-D367-4FD7-8716-35EF623B1E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200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300C9-D367-4FD7-8716-35EF623B1E61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9623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92F35-9E12-43E3-82A6-17DF5E2F4A51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9DF2F6E-632D-489A-93D0-242858402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421" y="6215081"/>
            <a:ext cx="2359157" cy="41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72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99E38-6A34-48D6-A98B-E80CD1E1081D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1197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05929-C5F4-40F4-A62C-44827B733DC0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1592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bg>
      <p:bgPr>
        <a:solidFill>
          <a:srgbClr val="D4C7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D2A4-F4D0-4B17-8B16-62603DEA4242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03683" y="182564"/>
            <a:ext cx="22288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30D98D-3B24-4ED8-83A3-64FFA6292481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1613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9E4331-FFC3-4799-A8EF-AE224FBDE846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49478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7C83E-246E-42A8-939B-944968FAB503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4892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C9ACE-3803-4C9B-8E62-1648C2AA8961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19800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EA6FA-9282-4535-9AB0-5FE94161758B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0077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1979F-9BA2-4C72-9A2B-067F4EE5CB74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1042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69122-B4CA-4835-B56C-16A675F2C09A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115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26C8E-AA7B-47CD-A37A-43062E43C72D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08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BEE79-8CA3-4E17-8726-C403C2ED2654}" type="datetime1">
              <a:rPr lang="ko-KR" altLang="en-US" smtClean="0"/>
              <a:t>2023-10-26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0D98D-3B24-4ED8-83A3-64FFA629248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295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1FAC88-031A-4160-8CE2-872310C185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950" y="1055251"/>
            <a:ext cx="8420100" cy="2387600"/>
          </a:xfrm>
        </p:spPr>
        <p:txBody>
          <a:bodyPr>
            <a:normAutofit/>
          </a:bodyPr>
          <a:lstStyle/>
          <a:p>
            <a:r>
              <a:rPr lang="ko-KR" altLang="en-US" sz="3200" b="1" dirty="0" err="1"/>
              <a:t>헤어샵</a:t>
            </a:r>
            <a:r>
              <a:rPr lang="ko-KR" altLang="en-US" sz="3200" b="1" dirty="0"/>
              <a:t> 전문</a:t>
            </a:r>
            <a:r>
              <a:rPr lang="ko-KR" altLang="en-US" sz="3200" dirty="0"/>
              <a:t> 영상 광고 매체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8F729A29-FFAA-4292-BD7A-643C4C42C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233599"/>
            <a:ext cx="7429500" cy="886649"/>
          </a:xfrm>
        </p:spPr>
        <p:txBody>
          <a:bodyPr>
            <a:noAutofit/>
          </a:bodyPr>
          <a:lstStyle/>
          <a:p>
            <a:r>
              <a:rPr lang="en-US" altLang="ko-KR" sz="6000" b="1" dirty="0">
                <a:latin typeface="+mn-ea"/>
              </a:rPr>
              <a:t>MAGAZINE TV</a:t>
            </a:r>
            <a:endParaRPr lang="ko-KR" altLang="en-US" sz="6000" b="1" dirty="0">
              <a:latin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6D461-0CC4-4963-B997-7B9AEF5C6DA8}"/>
              </a:ext>
            </a:extLst>
          </p:cNvPr>
          <p:cNvSpPr txBox="1"/>
          <p:nvPr/>
        </p:nvSpPr>
        <p:spPr>
          <a:xfrm>
            <a:off x="3925183" y="336410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b="1" spc="244" dirty="0">
                <a:latin typeface="+mj-ea"/>
                <a:ea typeface="+mj-ea"/>
              </a:rPr>
              <a:t> </a:t>
            </a:r>
            <a:r>
              <a:rPr lang="en-US" altLang="ko-KR" sz="1138" spc="244" dirty="0">
                <a:latin typeface="+mj-ea"/>
                <a:ea typeface="+mj-ea"/>
              </a:rPr>
              <a:t>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B9835-470A-4CED-99D1-65E01DD523BD}"/>
              </a:ext>
            </a:extLst>
          </p:cNvPr>
          <p:cNvSpPr txBox="1"/>
          <p:nvPr/>
        </p:nvSpPr>
        <p:spPr>
          <a:xfrm>
            <a:off x="4066521" y="3994414"/>
            <a:ext cx="2177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latin typeface="+mn-ea"/>
              </a:rPr>
              <a:t>2023</a:t>
            </a:r>
            <a:r>
              <a:rPr lang="ko-KR" altLang="en-US" sz="1400" b="1" dirty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11</a:t>
            </a:r>
            <a:r>
              <a:rPr lang="ko-KR" altLang="en-US" sz="1400" b="1" dirty="0">
                <a:latin typeface="+mn-ea"/>
              </a:rPr>
              <a:t>월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566CB6B-55D0-9D59-E349-C8000085BB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997" y="124792"/>
            <a:ext cx="1333526" cy="66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32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C7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2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385109" y="575775"/>
            <a:ext cx="3649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+mn-ea"/>
              </a:rPr>
              <a:t>MAGAZINE TV</a:t>
            </a:r>
            <a:r>
              <a:rPr lang="ko-KR" altLang="en-US" sz="3200" b="1" dirty="0">
                <a:latin typeface="+mn-ea"/>
              </a:rPr>
              <a:t>는</a:t>
            </a:r>
            <a:r>
              <a:rPr lang="en-US" altLang="ko-KR" sz="3200" b="1" dirty="0">
                <a:latin typeface="+mn-ea"/>
              </a:rPr>
              <a:t>?</a:t>
            </a:r>
            <a:endParaRPr lang="ko-KR" altLang="en-US" sz="3200" b="1" dirty="0">
              <a:latin typeface="+mn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A8EE60-15F7-4B06-8B8B-01A9D2978647}"/>
              </a:ext>
            </a:extLst>
          </p:cNvPr>
          <p:cNvSpPr txBox="1"/>
          <p:nvPr/>
        </p:nvSpPr>
        <p:spPr>
          <a:xfrm>
            <a:off x="387626" y="1169227"/>
            <a:ext cx="326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>
                <a:latin typeface="+mn-ea"/>
              </a:rPr>
              <a:t>헤어샵</a:t>
            </a:r>
            <a:r>
              <a:rPr lang="ko-KR" altLang="en-US" b="1" dirty="0">
                <a:latin typeface="+mn-ea"/>
              </a:rPr>
              <a:t> 전문 영상 매체입니다</a:t>
            </a:r>
            <a:r>
              <a:rPr lang="en-US" altLang="ko-KR" b="1" dirty="0">
                <a:latin typeface="+mn-ea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9EE28E-2CB4-492E-83DC-C5A3495D0535}"/>
              </a:ext>
            </a:extLst>
          </p:cNvPr>
          <p:cNvSpPr txBox="1"/>
          <p:nvPr/>
        </p:nvSpPr>
        <p:spPr>
          <a:xfrm>
            <a:off x="385109" y="1564014"/>
            <a:ext cx="364394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latin typeface="+mn-ea"/>
              </a:rPr>
              <a:t>20~40</a:t>
            </a:r>
            <a:r>
              <a:rPr lang="ko-KR" altLang="en-US" sz="1400" dirty="0">
                <a:latin typeface="+mn-ea"/>
              </a:rPr>
              <a:t>대 여성을 타깃으로 하는</a:t>
            </a:r>
            <a:endParaRPr lang="en-US" altLang="ko-KR" sz="1400" dirty="0">
              <a:latin typeface="+mn-ea"/>
            </a:endParaRPr>
          </a:p>
          <a:p>
            <a:r>
              <a:rPr lang="ko-KR" altLang="en-US" sz="1400" dirty="0">
                <a:latin typeface="+mn-ea"/>
              </a:rPr>
              <a:t>서울</a:t>
            </a:r>
            <a:r>
              <a:rPr lang="en-US" altLang="ko-KR" sz="1400" dirty="0">
                <a:latin typeface="+mn-ea"/>
              </a:rPr>
              <a:t>/</a:t>
            </a:r>
            <a:r>
              <a:rPr lang="ko-KR" altLang="en-US" sz="1400" dirty="0">
                <a:latin typeface="+mn-ea"/>
              </a:rPr>
              <a:t>수도권 등 고급 </a:t>
            </a:r>
            <a:r>
              <a:rPr lang="ko-KR" altLang="en-US" sz="1400" dirty="0" err="1">
                <a:latin typeface="+mn-ea"/>
              </a:rPr>
              <a:t>헤어샵에서</a:t>
            </a:r>
            <a:endParaRPr lang="en-US" altLang="ko-KR" sz="1400" dirty="0">
              <a:latin typeface="+mn-ea"/>
            </a:endParaRPr>
          </a:p>
          <a:p>
            <a:r>
              <a:rPr lang="ko-KR" altLang="en-US" sz="1400" dirty="0">
                <a:latin typeface="+mn-ea"/>
              </a:rPr>
              <a:t>시선을 사로잡는 </a:t>
            </a:r>
            <a:r>
              <a:rPr lang="ko-KR" altLang="en-US" sz="1400" b="1" dirty="0">
                <a:latin typeface="+mn-ea"/>
              </a:rPr>
              <a:t>프리미엄 광고매체</a:t>
            </a:r>
            <a:r>
              <a:rPr lang="ko-KR" altLang="en-US" sz="1400" dirty="0">
                <a:latin typeface="+mn-ea"/>
              </a:rPr>
              <a:t>입니다</a:t>
            </a:r>
            <a:r>
              <a:rPr lang="en-US" altLang="ko-KR" sz="1400" dirty="0">
                <a:latin typeface="+mn-ea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5CE763-9ED7-4473-ADC2-67044D219D7F}"/>
              </a:ext>
            </a:extLst>
          </p:cNvPr>
          <p:cNvSpPr txBox="1"/>
          <p:nvPr/>
        </p:nvSpPr>
        <p:spPr>
          <a:xfrm>
            <a:off x="5161858" y="692173"/>
            <a:ext cx="4081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050" dirty="0">
                <a:latin typeface="+mn-ea"/>
              </a:rPr>
              <a:t>서울</a:t>
            </a:r>
            <a:r>
              <a:rPr lang="en-US" altLang="ko-KR" sz="1050" dirty="0">
                <a:latin typeface="+mn-ea"/>
              </a:rPr>
              <a:t>/</a:t>
            </a:r>
            <a:r>
              <a:rPr lang="ko-KR" altLang="en-US" sz="1050" dirty="0">
                <a:latin typeface="+mn-ea"/>
              </a:rPr>
              <a:t>수도권 그리고 영남지역까지</a:t>
            </a:r>
            <a:endParaRPr lang="en-US" altLang="ko-KR" sz="1050" dirty="0">
              <a:latin typeface="+mn-ea"/>
            </a:endParaRPr>
          </a:p>
          <a:p>
            <a:r>
              <a:rPr lang="ko-KR" altLang="en-US" sz="1050" dirty="0">
                <a:latin typeface="+mn-ea"/>
              </a:rPr>
              <a:t>타브랜드 대비 </a:t>
            </a:r>
            <a:r>
              <a:rPr lang="en-US" altLang="ko-KR" sz="1050" dirty="0">
                <a:latin typeface="+mn-ea"/>
              </a:rPr>
              <a:t>20</a:t>
            </a:r>
            <a:r>
              <a:rPr lang="ko-KR" altLang="en-US" sz="1050" dirty="0">
                <a:latin typeface="+mn-ea"/>
              </a:rPr>
              <a:t>배나 많이 설치된 </a:t>
            </a:r>
            <a:endParaRPr lang="en-US" altLang="ko-KR" sz="1050" dirty="0">
              <a:latin typeface="+mn-ea"/>
            </a:endParaRPr>
          </a:p>
          <a:p>
            <a:r>
              <a:rPr lang="ko-KR" altLang="en-US" sz="1050" b="1" dirty="0">
                <a:latin typeface="+mn-ea"/>
              </a:rPr>
              <a:t>전국 </a:t>
            </a:r>
            <a:r>
              <a:rPr lang="en-US" altLang="ko-KR" sz="1050" b="1" dirty="0">
                <a:latin typeface="+mn-ea"/>
              </a:rPr>
              <a:t>760</a:t>
            </a:r>
            <a:r>
              <a:rPr lang="ko-KR" altLang="en-US" sz="1050" b="1" dirty="0">
                <a:latin typeface="+mn-ea"/>
              </a:rPr>
              <a:t>개 지점</a:t>
            </a:r>
            <a:r>
              <a:rPr lang="en-US" altLang="ko-KR" sz="1050" b="1" dirty="0">
                <a:latin typeface="+mn-ea"/>
              </a:rPr>
              <a:t>,</a:t>
            </a:r>
            <a:r>
              <a:rPr lang="ko-KR" altLang="en-US" sz="1050" b="1" dirty="0">
                <a:latin typeface="+mn-ea"/>
              </a:rPr>
              <a:t> </a:t>
            </a:r>
            <a:r>
              <a:rPr lang="en-US" altLang="ko-KR" sz="1050" b="1" dirty="0">
                <a:latin typeface="+mn-ea"/>
              </a:rPr>
              <a:t>5,555</a:t>
            </a:r>
            <a:r>
              <a:rPr lang="ko-KR" altLang="en-US" sz="1050" b="1" dirty="0">
                <a:latin typeface="+mn-ea"/>
              </a:rPr>
              <a:t>대의 단말기</a:t>
            </a:r>
            <a:r>
              <a:rPr lang="ko-KR" altLang="en-US" sz="1050" dirty="0">
                <a:latin typeface="+mn-ea"/>
              </a:rPr>
              <a:t>로</a:t>
            </a:r>
            <a:endParaRPr lang="en-US" altLang="ko-KR" sz="1050" dirty="0">
              <a:latin typeface="+mn-ea"/>
            </a:endParaRPr>
          </a:p>
          <a:p>
            <a:r>
              <a:rPr lang="ko-KR" altLang="en-US" sz="1050" dirty="0">
                <a:latin typeface="+mn-ea"/>
              </a:rPr>
              <a:t>전문적이고 확실한 광고 효과를 자랑합니다</a:t>
            </a:r>
            <a:r>
              <a:rPr lang="en-US" altLang="ko-KR" sz="1050" dirty="0">
                <a:latin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4C21F15-F73E-440A-A8EF-D51ACE0220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t="19658" r="15359" b="19234"/>
          <a:stretch/>
        </p:blipFill>
        <p:spPr>
          <a:xfrm>
            <a:off x="282274" y="2550253"/>
            <a:ext cx="3770638" cy="219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5758980-69FB-4ED5-845C-326BBCAD68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49" b="16801"/>
          <a:stretch/>
        </p:blipFill>
        <p:spPr>
          <a:xfrm>
            <a:off x="1045596" y="4382235"/>
            <a:ext cx="3907406" cy="21979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50800" dir="5400000" sx="102000" sy="102000" algn="ctr" rotWithShape="0">
              <a:srgbClr val="990000">
                <a:alpha val="40000"/>
              </a:srgbClr>
            </a:outerShdw>
          </a:effectLst>
        </p:spPr>
      </p:pic>
      <p:graphicFrame>
        <p:nvGraphicFramePr>
          <p:cNvPr id="9" name="차트 8">
            <a:extLst>
              <a:ext uri="{FF2B5EF4-FFF2-40B4-BE49-F238E27FC236}">
                <a16:creationId xmlns:a16="http://schemas.microsoft.com/office/drawing/2014/main" id="{04EFD515-8F58-488A-9746-5BA4E13271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30013"/>
              </p:ext>
            </p:extLst>
          </p:nvPr>
        </p:nvGraphicFramePr>
        <p:xfrm>
          <a:off x="5243483" y="1575321"/>
          <a:ext cx="4525357" cy="2638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A5CE763-9ED7-4473-ADC2-67044D219D7F}"/>
              </a:ext>
            </a:extLst>
          </p:cNvPr>
          <p:cNvSpPr txBox="1"/>
          <p:nvPr/>
        </p:nvSpPr>
        <p:spPr>
          <a:xfrm>
            <a:off x="5162781" y="4465530"/>
            <a:ext cx="47441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900" b="1" dirty="0">
                <a:latin typeface="+mj-ea"/>
                <a:ea typeface="+mj-ea"/>
              </a:rPr>
              <a:t>광고 노출 횟수 및 고객 수  </a:t>
            </a:r>
          </a:p>
          <a:p>
            <a:endParaRPr lang="ko-KR" altLang="en-US" sz="900" dirty="0">
              <a:latin typeface="+mn-ea"/>
            </a:endParaRPr>
          </a:p>
          <a:p>
            <a:r>
              <a:rPr lang="ko-KR" altLang="en-US" sz="900" dirty="0">
                <a:latin typeface="+mn-ea"/>
              </a:rPr>
              <a:t>노출 횟수 </a:t>
            </a:r>
            <a:r>
              <a:rPr lang="en-US" altLang="ko-KR" sz="900" dirty="0">
                <a:latin typeface="+mn-ea"/>
              </a:rPr>
              <a:t>:  1</a:t>
            </a:r>
            <a:r>
              <a:rPr lang="ko-KR" altLang="en-US" sz="900" dirty="0">
                <a:latin typeface="+mn-ea"/>
              </a:rPr>
              <a:t>대당 </a:t>
            </a:r>
            <a:r>
              <a:rPr lang="en-US" altLang="ko-KR" sz="900" dirty="0">
                <a:latin typeface="+mn-ea"/>
              </a:rPr>
              <a:t>1</a:t>
            </a:r>
            <a:r>
              <a:rPr lang="ko-KR" altLang="en-US" sz="900" dirty="0">
                <a:latin typeface="+mn-ea"/>
              </a:rPr>
              <a:t>일 </a:t>
            </a:r>
            <a:r>
              <a:rPr lang="en-US" altLang="ko-KR" sz="900" dirty="0">
                <a:latin typeface="+mn-ea"/>
              </a:rPr>
              <a:t>60</a:t>
            </a:r>
            <a:r>
              <a:rPr lang="ko-KR" altLang="en-US" sz="900" dirty="0">
                <a:latin typeface="+mn-ea"/>
              </a:rPr>
              <a:t>회 송출로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일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333,300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회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,  1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개월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9,999,000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회   </a:t>
            </a:r>
          </a:p>
          <a:p>
            <a:r>
              <a:rPr lang="ko-KR" altLang="en-US" sz="900" dirty="0">
                <a:latin typeface="+mn-ea"/>
              </a:rPr>
              <a:t>노출 고객 수 </a:t>
            </a:r>
            <a:r>
              <a:rPr lang="en-US" altLang="ko-KR" sz="900" dirty="0">
                <a:latin typeface="+mn-ea"/>
              </a:rPr>
              <a:t>: 1</a:t>
            </a:r>
            <a:r>
              <a:rPr lang="ko-KR" altLang="en-US" sz="900" dirty="0">
                <a:latin typeface="+mn-ea"/>
              </a:rPr>
              <a:t>대당 </a:t>
            </a:r>
            <a:r>
              <a:rPr lang="en-US" altLang="ko-KR" sz="900" dirty="0">
                <a:latin typeface="+mn-ea"/>
              </a:rPr>
              <a:t>1</a:t>
            </a:r>
            <a:r>
              <a:rPr lang="ko-KR" altLang="en-US" sz="900" dirty="0">
                <a:latin typeface="+mn-ea"/>
              </a:rPr>
              <a:t>일 </a:t>
            </a:r>
            <a:r>
              <a:rPr lang="en-US" altLang="ko-KR" sz="900" dirty="0">
                <a:latin typeface="+mn-ea"/>
              </a:rPr>
              <a:t>6</a:t>
            </a:r>
            <a:r>
              <a:rPr lang="ko-KR" altLang="en-US" sz="900" dirty="0">
                <a:latin typeface="+mn-ea"/>
              </a:rPr>
              <a:t>명의 고객이 이용</a:t>
            </a:r>
            <a:r>
              <a:rPr lang="en-US" altLang="ko-KR" sz="900" dirty="0">
                <a:latin typeface="+mn-ea"/>
              </a:rPr>
              <a:t>,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일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33,330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명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, 1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개월 </a:t>
            </a:r>
            <a:r>
              <a:rPr lang="en-US" altLang="ko-KR" sz="900" b="1" dirty="0">
                <a:solidFill>
                  <a:srgbClr val="FF0000"/>
                </a:solidFill>
                <a:latin typeface="+mn-ea"/>
              </a:rPr>
              <a:t>999,900</a:t>
            </a:r>
            <a:r>
              <a:rPr lang="ko-KR" altLang="en-US" sz="900" b="1" dirty="0">
                <a:solidFill>
                  <a:srgbClr val="FF0000"/>
                </a:solidFill>
                <a:latin typeface="+mn-ea"/>
              </a:rPr>
              <a:t>명</a:t>
            </a:r>
          </a:p>
          <a:p>
            <a:r>
              <a:rPr lang="en-US" altLang="ko-KR" sz="800" dirty="0">
                <a:latin typeface="+mn-ea"/>
              </a:rPr>
              <a:t>                                                                              (2023</a:t>
            </a:r>
            <a:r>
              <a:rPr lang="ko-KR" altLang="en-US" sz="800" dirty="0">
                <a:latin typeface="+mn-ea"/>
              </a:rPr>
              <a:t>년 </a:t>
            </a:r>
            <a:r>
              <a:rPr lang="en-US" altLang="ko-KR" sz="800" dirty="0">
                <a:latin typeface="+mn-ea"/>
              </a:rPr>
              <a:t>11</a:t>
            </a:r>
            <a:r>
              <a:rPr lang="ko-KR" altLang="en-US" sz="800" dirty="0">
                <a:latin typeface="+mn-ea"/>
              </a:rPr>
              <a:t>월</a:t>
            </a:r>
            <a:r>
              <a:rPr lang="en-US" altLang="ko-KR" sz="800" dirty="0">
                <a:latin typeface="+mn-ea"/>
              </a:rPr>
              <a:t>, 5,555</a:t>
            </a:r>
            <a:r>
              <a:rPr lang="ko-KR" altLang="en-US" sz="800" dirty="0">
                <a:latin typeface="+mn-ea"/>
              </a:rPr>
              <a:t>대 기준</a:t>
            </a:r>
            <a:r>
              <a:rPr lang="en-US" altLang="ko-KR" sz="800" dirty="0">
                <a:latin typeface="+mn-ea"/>
              </a:rPr>
              <a:t>)</a:t>
            </a:r>
            <a:endParaRPr lang="ko-KR" altLang="en-US" sz="800" dirty="0">
              <a:latin typeface="+mn-ea"/>
            </a:endParaRPr>
          </a:p>
          <a:p>
            <a:endParaRPr lang="ko-KR" altLang="en-US" sz="900" dirty="0">
              <a:latin typeface="+mn-ea"/>
            </a:endParaRPr>
          </a:p>
          <a:p>
            <a:r>
              <a:rPr lang="en-US" altLang="ko-KR" sz="900" b="1" dirty="0">
                <a:latin typeface="+mj-ea"/>
                <a:ea typeface="+mj-ea"/>
              </a:rPr>
              <a:t>2023</a:t>
            </a:r>
            <a:r>
              <a:rPr lang="ko-KR" altLang="en-US" sz="900" b="1" dirty="0">
                <a:latin typeface="+mj-ea"/>
                <a:ea typeface="+mj-ea"/>
              </a:rPr>
              <a:t>년 </a:t>
            </a:r>
            <a:r>
              <a:rPr lang="en-US" altLang="ko-KR" sz="900" b="1" dirty="0">
                <a:latin typeface="+mj-ea"/>
                <a:ea typeface="+mj-ea"/>
              </a:rPr>
              <a:t>4</a:t>
            </a:r>
            <a:r>
              <a:rPr lang="ko-KR" altLang="en-US" sz="900" b="1" dirty="0">
                <a:latin typeface="+mj-ea"/>
                <a:ea typeface="+mj-ea"/>
              </a:rPr>
              <a:t>월</a:t>
            </a:r>
            <a:r>
              <a:rPr lang="en-US" altLang="ko-KR" sz="900" b="1" dirty="0">
                <a:latin typeface="+mj-ea"/>
                <a:ea typeface="+mj-ea"/>
              </a:rPr>
              <a:t>, </a:t>
            </a:r>
            <a:r>
              <a:rPr lang="ko-KR" altLang="en-US" sz="900" b="1" dirty="0">
                <a:latin typeface="+mj-ea"/>
                <a:ea typeface="+mj-ea"/>
              </a:rPr>
              <a:t>매거진</a:t>
            </a:r>
            <a:r>
              <a:rPr lang="en-US" altLang="ko-KR" sz="900" b="1" dirty="0">
                <a:latin typeface="+mj-ea"/>
                <a:ea typeface="+mj-ea"/>
              </a:rPr>
              <a:t>TV </a:t>
            </a:r>
            <a:r>
              <a:rPr lang="ko-KR" altLang="en-US" sz="900" b="1" dirty="0">
                <a:latin typeface="+mj-ea"/>
                <a:ea typeface="+mj-ea"/>
              </a:rPr>
              <a:t>가맹 미용실 조사 </a:t>
            </a:r>
          </a:p>
          <a:p>
            <a:endParaRPr lang="ko-KR" altLang="en-US" sz="900" dirty="0">
              <a:latin typeface="+mn-ea"/>
            </a:endParaRP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조사 대상 </a:t>
            </a:r>
            <a:r>
              <a:rPr lang="en-US" altLang="ko-KR" sz="900" dirty="0">
                <a:latin typeface="+mn-ea"/>
              </a:rPr>
              <a:t>: </a:t>
            </a:r>
            <a:r>
              <a:rPr lang="ko-KR" altLang="en-US" sz="900" dirty="0">
                <a:latin typeface="+mn-ea"/>
              </a:rPr>
              <a:t>서울지역 </a:t>
            </a:r>
            <a:r>
              <a:rPr lang="en-US" altLang="ko-KR" sz="900" dirty="0">
                <a:latin typeface="+mn-ea"/>
              </a:rPr>
              <a:t>100</a:t>
            </a:r>
            <a:r>
              <a:rPr lang="ko-KR" altLang="en-US" sz="900" dirty="0">
                <a:latin typeface="+mn-ea"/>
              </a:rPr>
              <a:t>개 미용실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조사 방법 </a:t>
            </a:r>
            <a:r>
              <a:rPr lang="en-US" altLang="ko-KR" sz="900" dirty="0">
                <a:latin typeface="+mn-ea"/>
              </a:rPr>
              <a:t>: 1:1 </a:t>
            </a:r>
            <a:r>
              <a:rPr lang="ko-KR" altLang="en-US" sz="900" dirty="0">
                <a:latin typeface="+mn-ea"/>
              </a:rPr>
              <a:t>면접 조사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조사 내용 </a:t>
            </a:r>
            <a:r>
              <a:rPr lang="en-US" altLang="ko-KR" sz="900" dirty="0">
                <a:latin typeface="+mn-ea"/>
              </a:rPr>
              <a:t>: </a:t>
            </a:r>
            <a:r>
              <a:rPr lang="ko-KR" altLang="en-US" sz="900" dirty="0">
                <a:latin typeface="+mn-ea"/>
              </a:rPr>
              <a:t>경대당 </a:t>
            </a:r>
            <a:r>
              <a:rPr lang="en-US" altLang="ko-KR" sz="900" dirty="0">
                <a:latin typeface="+mn-ea"/>
              </a:rPr>
              <a:t>1</a:t>
            </a:r>
            <a:r>
              <a:rPr lang="ko-KR" altLang="en-US" sz="900" dirty="0">
                <a:latin typeface="+mn-ea"/>
              </a:rPr>
              <a:t>일 평균 고객 수 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조사 기간 </a:t>
            </a:r>
            <a:r>
              <a:rPr lang="en-US" altLang="ko-KR" sz="900" dirty="0">
                <a:latin typeface="+mn-ea"/>
              </a:rPr>
              <a:t>: 2023</a:t>
            </a:r>
            <a:r>
              <a:rPr lang="ko-KR" altLang="en-US" sz="900" dirty="0">
                <a:latin typeface="+mn-ea"/>
              </a:rPr>
              <a:t>년 </a:t>
            </a:r>
            <a:r>
              <a:rPr lang="en-US" altLang="ko-KR" sz="900" dirty="0">
                <a:latin typeface="+mn-ea"/>
              </a:rPr>
              <a:t>4</a:t>
            </a:r>
            <a:r>
              <a:rPr lang="ko-KR" altLang="en-US" sz="900" dirty="0">
                <a:latin typeface="+mn-ea"/>
              </a:rPr>
              <a:t>월 </a:t>
            </a:r>
            <a:r>
              <a:rPr lang="en-US" altLang="ko-KR" sz="900" dirty="0">
                <a:latin typeface="+mn-ea"/>
              </a:rPr>
              <a:t>1</a:t>
            </a:r>
            <a:r>
              <a:rPr lang="ko-KR" altLang="en-US" sz="900" dirty="0">
                <a:latin typeface="+mn-ea"/>
              </a:rPr>
              <a:t>일 </a:t>
            </a:r>
            <a:r>
              <a:rPr lang="en-US" altLang="ko-KR" sz="900" dirty="0">
                <a:latin typeface="+mn-ea"/>
              </a:rPr>
              <a:t>– 4</a:t>
            </a:r>
            <a:r>
              <a:rPr lang="ko-KR" altLang="en-US" sz="900" dirty="0">
                <a:latin typeface="+mn-ea"/>
              </a:rPr>
              <a:t>월 </a:t>
            </a:r>
            <a:r>
              <a:rPr lang="en-US" altLang="ko-KR" sz="900" dirty="0">
                <a:latin typeface="+mn-ea"/>
              </a:rPr>
              <a:t>30</a:t>
            </a:r>
            <a:r>
              <a:rPr lang="ko-KR" altLang="en-US" sz="900" dirty="0">
                <a:latin typeface="+mn-ea"/>
              </a:rPr>
              <a:t>일 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응답 결과 </a:t>
            </a:r>
            <a:r>
              <a:rPr lang="en-US" altLang="ko-KR" sz="900" dirty="0">
                <a:latin typeface="+mn-ea"/>
              </a:rPr>
              <a:t>: </a:t>
            </a:r>
            <a:r>
              <a:rPr lang="ko-KR" altLang="en-US" sz="900" dirty="0">
                <a:latin typeface="+mn-ea"/>
              </a:rPr>
              <a:t>경대당 </a:t>
            </a:r>
            <a:r>
              <a:rPr lang="en-US" altLang="ko-KR" sz="900" dirty="0">
                <a:latin typeface="+mn-ea"/>
              </a:rPr>
              <a:t>6</a:t>
            </a:r>
            <a:r>
              <a:rPr lang="ko-KR" altLang="en-US" sz="900" dirty="0">
                <a:latin typeface="+mn-ea"/>
              </a:rPr>
              <a:t>명</a:t>
            </a:r>
            <a:r>
              <a:rPr lang="en-US" altLang="ko-KR" sz="900" dirty="0">
                <a:latin typeface="+mn-ea"/>
              </a:rPr>
              <a:t>/1</a:t>
            </a:r>
            <a:r>
              <a:rPr lang="ko-KR" altLang="en-US" sz="900" dirty="0">
                <a:latin typeface="+mn-ea"/>
              </a:rPr>
              <a:t>일 </a:t>
            </a:r>
          </a:p>
          <a:p>
            <a:r>
              <a:rPr lang="en-US" altLang="ko-KR" sz="900" dirty="0">
                <a:latin typeface="+mn-ea"/>
              </a:rPr>
              <a:t>- </a:t>
            </a:r>
            <a:r>
              <a:rPr lang="ko-KR" altLang="en-US" sz="900" dirty="0">
                <a:latin typeface="+mn-ea"/>
              </a:rPr>
              <a:t>기       타 </a:t>
            </a:r>
            <a:r>
              <a:rPr lang="en-US" altLang="ko-KR" sz="900" dirty="0">
                <a:latin typeface="+mn-ea"/>
              </a:rPr>
              <a:t>: </a:t>
            </a:r>
            <a:r>
              <a:rPr lang="ko-KR" altLang="en-US" sz="900" dirty="0">
                <a:latin typeface="+mn-ea"/>
              </a:rPr>
              <a:t>원장 및 실장님들과</a:t>
            </a:r>
            <a:r>
              <a:rPr lang="en-US" altLang="ko-KR" sz="900" dirty="0">
                <a:latin typeface="+mn-ea"/>
              </a:rPr>
              <a:t> 1:1 </a:t>
            </a:r>
            <a:r>
              <a:rPr lang="ko-KR" altLang="en-US" sz="900" dirty="0">
                <a:latin typeface="+mn-ea"/>
              </a:rPr>
              <a:t>면접조사 결과를 취합한 것임 </a:t>
            </a:r>
            <a:endParaRPr lang="en-US" altLang="ko-KR" sz="9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4018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3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387626" y="578840"/>
            <a:ext cx="60420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+mn-ea"/>
              </a:rPr>
              <a:t>MAGAZINE TV</a:t>
            </a:r>
            <a:r>
              <a:rPr lang="ko-KR" altLang="en-US" sz="3200" b="1" dirty="0">
                <a:latin typeface="+mn-ea"/>
              </a:rPr>
              <a:t>는</a:t>
            </a:r>
            <a:endParaRPr lang="en-US" altLang="ko-KR" sz="3200" b="1" dirty="0">
              <a:latin typeface="+mn-ea"/>
            </a:endParaRPr>
          </a:p>
          <a:p>
            <a:r>
              <a:rPr lang="ko-KR" altLang="en-US" sz="3200" b="1" dirty="0">
                <a:latin typeface="+mn-ea"/>
              </a:rPr>
              <a:t>정확한 타깃으로</a:t>
            </a:r>
            <a:endParaRPr lang="en-US" altLang="ko-KR" sz="3200" b="1" dirty="0">
              <a:latin typeface="+mn-ea"/>
            </a:endParaRPr>
          </a:p>
          <a:p>
            <a:r>
              <a:rPr lang="ko-KR" altLang="en-US" sz="3200" b="1" dirty="0">
                <a:latin typeface="+mn-ea"/>
              </a:rPr>
              <a:t>확실한 광고 효과를 약속합니다</a:t>
            </a:r>
            <a:r>
              <a:rPr lang="en-US" altLang="ko-KR" sz="3200" b="1" dirty="0">
                <a:latin typeface="+mn-ea"/>
              </a:rPr>
              <a:t>.</a:t>
            </a:r>
            <a:endParaRPr lang="ko-KR" altLang="en-US" sz="3200" b="1" dirty="0">
              <a:latin typeface="+mn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FE463F-0D7F-4708-B9FA-EA13D3202353}"/>
              </a:ext>
            </a:extLst>
          </p:cNvPr>
          <p:cNvSpPr txBox="1"/>
          <p:nvPr/>
        </p:nvSpPr>
        <p:spPr>
          <a:xfrm>
            <a:off x="385109" y="2092664"/>
            <a:ext cx="6540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+mn-ea"/>
              </a:rPr>
              <a:t>경대마다 송출되는 다양한 영상들로 시선을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사로잡으며</a:t>
            </a:r>
            <a:endParaRPr lang="en-US" altLang="ko-KR" sz="1600" dirty="0">
              <a:latin typeface="+mn-ea"/>
            </a:endParaRPr>
          </a:p>
          <a:p>
            <a:r>
              <a:rPr lang="ko-KR" altLang="en-US" sz="1600" dirty="0" err="1">
                <a:latin typeface="+mn-ea"/>
              </a:rPr>
              <a:t>헤어샵에</a:t>
            </a:r>
            <a:r>
              <a:rPr lang="ko-KR" altLang="en-US" sz="1600" dirty="0">
                <a:latin typeface="+mn-ea"/>
              </a:rPr>
              <a:t> 머리를 </a:t>
            </a:r>
            <a:r>
              <a:rPr lang="ko-KR" altLang="en-US" sz="1600" dirty="0" err="1">
                <a:latin typeface="+mn-ea"/>
              </a:rPr>
              <a:t>관리받는</a:t>
            </a:r>
            <a:r>
              <a:rPr lang="ko-KR" altLang="en-US" sz="1600" dirty="0">
                <a:latin typeface="+mn-ea"/>
              </a:rPr>
              <a:t> </a:t>
            </a:r>
            <a:r>
              <a:rPr lang="en-US" altLang="ko-KR" sz="1600" dirty="0">
                <a:latin typeface="+mn-ea"/>
              </a:rPr>
              <a:t>1~2</a:t>
            </a:r>
            <a:r>
              <a:rPr lang="ko-KR" altLang="en-US" sz="1600" dirty="0">
                <a:latin typeface="+mn-ea"/>
              </a:rPr>
              <a:t>시간 동안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미용실 고객인 소비자에게 </a:t>
            </a:r>
            <a:endParaRPr lang="en-US" altLang="ko-KR" sz="1600" dirty="0">
              <a:latin typeface="+mn-ea"/>
            </a:endParaRPr>
          </a:p>
          <a:p>
            <a:r>
              <a:rPr lang="ko-KR" altLang="en-US" sz="1600" dirty="0">
                <a:latin typeface="+mn-ea"/>
              </a:rPr>
              <a:t>확실하고 탁월한 광고 노출이 가능합니다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5EB8C6E-7ED8-4EB0-BEB7-A16811255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4" t="23" r="9872" b="23"/>
          <a:stretch/>
        </p:blipFill>
        <p:spPr>
          <a:xfrm>
            <a:off x="3231235" y="5235242"/>
            <a:ext cx="1896422" cy="138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2A11DC7D-0222-4941-A463-C98FC4802B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234" y="3009152"/>
            <a:ext cx="3921053" cy="2105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D846D14B-B64F-4E5F-8CD2-143D0A728F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t="8436" r="15158"/>
          <a:stretch/>
        </p:blipFill>
        <p:spPr>
          <a:xfrm>
            <a:off x="175397" y="3009152"/>
            <a:ext cx="2925647" cy="1777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1648E67A-4993-422C-BF0D-85D23606C5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175398" y="4971095"/>
            <a:ext cx="2925646" cy="164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F30887-7040-4CA4-A157-84E07EAEED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t="16187" r="7117" b="11172"/>
          <a:stretch/>
        </p:blipFill>
        <p:spPr>
          <a:xfrm>
            <a:off x="7282477" y="3009152"/>
            <a:ext cx="2415456" cy="36099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AEFE839E-047E-4350-9E05-BA9AD401FA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 r="11385"/>
          <a:stretch/>
        </p:blipFill>
        <p:spPr>
          <a:xfrm>
            <a:off x="5255866" y="5235242"/>
            <a:ext cx="1896422" cy="138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srgbClr val="00B05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7436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4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2390407" y="980624"/>
            <a:ext cx="5125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b="1" dirty="0">
                <a:latin typeface="+mn-ea"/>
              </a:rPr>
              <a:t>MAGATREE COMPANY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DAF2A-8739-443F-AC65-B1BD1B3F6C0C}"/>
              </a:ext>
            </a:extLst>
          </p:cNvPr>
          <p:cNvSpPr txBox="1"/>
          <p:nvPr/>
        </p:nvSpPr>
        <p:spPr>
          <a:xfrm>
            <a:off x="2143369" y="1626955"/>
            <a:ext cx="5619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b="1" dirty="0">
                <a:latin typeface="+mn-ea"/>
              </a:rPr>
              <a:t>프리미엄 </a:t>
            </a:r>
            <a:r>
              <a:rPr lang="ko-KR" altLang="en-US" b="1" dirty="0" err="1">
                <a:latin typeface="+mn-ea"/>
              </a:rPr>
              <a:t>헤어샵</a:t>
            </a:r>
            <a:r>
              <a:rPr lang="ko-KR" altLang="en-US" dirty="0" err="1">
                <a:latin typeface="+mn-ea"/>
              </a:rPr>
              <a:t>에서</a:t>
            </a:r>
            <a:r>
              <a:rPr lang="ko-KR" altLang="en-US" dirty="0">
                <a:latin typeface="+mn-ea"/>
              </a:rPr>
              <a:t> </a:t>
            </a:r>
            <a:r>
              <a:rPr lang="ko-KR" altLang="en-US" b="1" dirty="0">
                <a:latin typeface="+mn-ea"/>
              </a:rPr>
              <a:t>매거진</a:t>
            </a:r>
            <a:r>
              <a:rPr lang="en-US" altLang="ko-KR" b="1" dirty="0">
                <a:latin typeface="+mn-ea"/>
              </a:rPr>
              <a:t>TV</a:t>
            </a:r>
            <a:r>
              <a:rPr lang="ko-KR" altLang="en-US" b="1" dirty="0">
                <a:latin typeface="+mn-ea"/>
              </a:rPr>
              <a:t>를 만날 수 있습니다</a:t>
            </a:r>
            <a:r>
              <a:rPr lang="en-US" altLang="ko-KR" dirty="0">
                <a:latin typeface="+mn-ea"/>
              </a:rPr>
              <a:t>.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3B85A67F-DCC8-4B07-B3CA-7B7938EA0BC2}"/>
              </a:ext>
            </a:extLst>
          </p:cNvPr>
          <p:cNvSpPr/>
          <p:nvPr/>
        </p:nvSpPr>
        <p:spPr>
          <a:xfrm>
            <a:off x="2074131" y="2366845"/>
            <a:ext cx="5757780" cy="35977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E3725910-8F97-476B-96BE-7DBAC39A2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076" y="2118332"/>
            <a:ext cx="6675730" cy="4045078"/>
          </a:xfrm>
          <a:prstGeom prst="rect">
            <a:avLst/>
          </a:prstGeom>
          <a:effectLst>
            <a:glow rad="38100">
              <a:schemeClr val="accent3">
                <a:satMod val="175000"/>
                <a:alpha val="2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03242DF-10B3-485A-981D-09D4CA93D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70" y="2185475"/>
            <a:ext cx="1365007" cy="29113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5752930F-5BBB-48C2-8691-B5B9EBD175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108" y="3952670"/>
            <a:ext cx="1694105" cy="4384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51AF298-253E-4017-90E4-DE1B445EEC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923" y="2633673"/>
            <a:ext cx="1118670" cy="8380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F6BA4094-8EDC-40E3-8D48-BC91F6653F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16" y="4646288"/>
            <a:ext cx="1520479" cy="280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BB955CA6-2669-4CB5-AD19-84B9E2C8EF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92" y="3729327"/>
            <a:ext cx="884261" cy="6568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1C9B276F-973F-4444-B585-20224CDB69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451" y="4899641"/>
            <a:ext cx="1602066" cy="79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2B2FEF-E7AD-413F-82BA-E8FCFD820D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35" y="3308846"/>
            <a:ext cx="967476" cy="4204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7272E58F-1345-4BD2-8EC8-0AEE3FF00F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186" y="5017489"/>
            <a:ext cx="2808891" cy="636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CA8BFA1A-2B36-41A4-8937-E24A7B1C88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306" y="2682772"/>
            <a:ext cx="2017995" cy="6861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8D0A21EF-B40A-4D4D-B4FE-22F210D244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048" y="2548791"/>
            <a:ext cx="1515479" cy="11009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AEA4D6CA-C8CA-4A1C-B8BF-1BA0F974B2D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304" y="4193938"/>
            <a:ext cx="1735518" cy="9428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794E92C5-A561-4204-89C7-B1BE9443B8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02" y="3515746"/>
            <a:ext cx="1244680" cy="862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8819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F0811958-D90D-4276-963F-B1573E2C8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0" r="7240"/>
          <a:stretch/>
        </p:blipFill>
        <p:spPr>
          <a:xfrm>
            <a:off x="238356" y="2225241"/>
            <a:ext cx="6677528" cy="4408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5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387626" y="578840"/>
            <a:ext cx="41665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latin typeface="+mn-ea"/>
              </a:rPr>
              <a:t>시선을 사로잡는 매체</a:t>
            </a:r>
            <a:endParaRPr lang="en-US" altLang="ko-KR" sz="3200" b="1" dirty="0">
              <a:latin typeface="+mn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0A6423-B9D7-43B2-87DA-23BCFC7B018D}"/>
              </a:ext>
            </a:extLst>
          </p:cNvPr>
          <p:cNvSpPr txBox="1"/>
          <p:nvPr/>
        </p:nvSpPr>
        <p:spPr>
          <a:xfrm>
            <a:off x="385109" y="1538559"/>
            <a:ext cx="6473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 dirty="0">
                <a:latin typeface="+mn-ea"/>
              </a:rPr>
              <a:t>매일매일 변경되는 콘텐츠로 지루할 틈 없는</a:t>
            </a:r>
            <a:r>
              <a:rPr lang="en-US" altLang="ko-KR" sz="1600" dirty="0">
                <a:latin typeface="+mn-ea"/>
              </a:rPr>
              <a:t> </a:t>
            </a:r>
            <a:r>
              <a:rPr lang="ko-KR" altLang="en-US" sz="1600" dirty="0">
                <a:latin typeface="+mn-ea"/>
              </a:rPr>
              <a:t>최신 예능 프로그램과 </a:t>
            </a:r>
            <a:endParaRPr lang="en-US" altLang="ko-KR" sz="1600" dirty="0">
              <a:latin typeface="+mn-ea"/>
            </a:endParaRPr>
          </a:p>
          <a:p>
            <a:r>
              <a:rPr lang="ko-KR" altLang="en-US" sz="1600" dirty="0">
                <a:latin typeface="+mn-ea"/>
              </a:rPr>
              <a:t>매거진</a:t>
            </a:r>
            <a:r>
              <a:rPr lang="en-US" altLang="ko-KR" sz="1600" dirty="0">
                <a:latin typeface="+mn-ea"/>
              </a:rPr>
              <a:t>TV</a:t>
            </a:r>
            <a:r>
              <a:rPr lang="ko-KR" altLang="en-US" sz="1600" dirty="0">
                <a:latin typeface="+mn-ea"/>
              </a:rPr>
              <a:t>에서만 만날 수 있는 영상으로 고객에게 만족감을 드립니다</a:t>
            </a:r>
            <a:r>
              <a:rPr lang="en-US" altLang="ko-KR" sz="1600" dirty="0">
                <a:latin typeface="+mn-ea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DAFA0-E30A-4A3E-8A52-FE09C762F481}"/>
              </a:ext>
            </a:extLst>
          </p:cNvPr>
          <p:cNvSpPr txBox="1"/>
          <p:nvPr/>
        </p:nvSpPr>
        <p:spPr>
          <a:xfrm>
            <a:off x="387626" y="1169227"/>
            <a:ext cx="652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b="1" dirty="0" err="1">
                <a:latin typeface="+mn-ea"/>
              </a:rPr>
              <a:t>광고뿐만</a:t>
            </a:r>
            <a:r>
              <a:rPr lang="ko-KR" altLang="en-US" b="1" dirty="0">
                <a:latin typeface="+mn-ea"/>
              </a:rPr>
              <a:t> 아니라</a:t>
            </a:r>
            <a:r>
              <a:rPr lang="en-US" altLang="ko-KR" b="1" dirty="0">
                <a:latin typeface="+mn-ea"/>
              </a:rPr>
              <a:t> </a:t>
            </a:r>
            <a:r>
              <a:rPr lang="ko-KR" altLang="en-US" b="1" dirty="0">
                <a:latin typeface="+mn-ea"/>
              </a:rPr>
              <a:t>다양한 콘텐츠로 시선을 끝까지 붙잡습니다</a:t>
            </a:r>
            <a:r>
              <a:rPr lang="en-US" altLang="ko-KR" b="1" dirty="0">
                <a:latin typeface="+mn-ea"/>
              </a:rPr>
              <a:t>.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F141D26A-8FB2-442C-8DC9-7FA65DE3FE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" r="362"/>
          <a:stretch/>
        </p:blipFill>
        <p:spPr>
          <a:xfrm>
            <a:off x="7076595" y="5242991"/>
            <a:ext cx="2552393" cy="143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937AB26-4D83-417B-A8F0-0359F2BF67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r="192"/>
          <a:stretch/>
        </p:blipFill>
        <p:spPr>
          <a:xfrm>
            <a:off x="7067898" y="3734116"/>
            <a:ext cx="2561090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99C58FD-8A1A-4030-960C-4594A3473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" b="154"/>
          <a:stretch/>
        </p:blipFill>
        <p:spPr>
          <a:xfrm>
            <a:off x="7063811" y="2225241"/>
            <a:ext cx="2565177" cy="14357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108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7EA320C-262C-4B30-8A95-923B2E10B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t>6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4011EA-009D-4433-B2AD-02615C4DD11D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69113F-3782-4C50-8308-07881BAA68AC}"/>
              </a:ext>
            </a:extLst>
          </p:cNvPr>
          <p:cNvSpPr txBox="1"/>
          <p:nvPr/>
        </p:nvSpPr>
        <p:spPr>
          <a:xfrm>
            <a:off x="387626" y="578840"/>
            <a:ext cx="45768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200" b="1" dirty="0">
                <a:latin typeface="+mn-ea"/>
              </a:rPr>
              <a:t>효과적이고 다양한 광고</a:t>
            </a:r>
            <a:endParaRPr lang="en-US" altLang="ko-KR" sz="3200" b="1" dirty="0">
              <a:latin typeface="+mn-e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BDAFA0-E30A-4A3E-8A52-FE09C762F481}"/>
              </a:ext>
            </a:extLst>
          </p:cNvPr>
          <p:cNvSpPr txBox="1"/>
          <p:nvPr/>
        </p:nvSpPr>
        <p:spPr>
          <a:xfrm>
            <a:off x="387626" y="1169227"/>
            <a:ext cx="5434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>
                <a:latin typeface="+mn-ea"/>
              </a:rPr>
              <a:t>유명 광고주들이 선택한 매체</a:t>
            </a:r>
            <a:endParaRPr lang="en-US" altLang="ko-KR" dirty="0">
              <a:latin typeface="+mn-ea"/>
            </a:endParaRPr>
          </a:p>
          <a:p>
            <a:r>
              <a:rPr lang="ko-KR" altLang="en-US" dirty="0">
                <a:latin typeface="+mn-ea"/>
              </a:rPr>
              <a:t>뷰티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패션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잡화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생활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식음료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유통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금융</a:t>
            </a:r>
            <a:r>
              <a:rPr lang="en-US" altLang="ko-KR" dirty="0">
                <a:latin typeface="+mn-ea"/>
              </a:rPr>
              <a:t>, </a:t>
            </a:r>
            <a:r>
              <a:rPr lang="ko-KR" altLang="en-US" dirty="0">
                <a:latin typeface="+mn-ea"/>
              </a:rPr>
              <a:t>의료</a:t>
            </a:r>
            <a:r>
              <a:rPr lang="en-US" altLang="ko-KR" dirty="0">
                <a:latin typeface="+mn-ea"/>
              </a:rPr>
              <a:t> </a:t>
            </a:r>
            <a:r>
              <a:rPr lang="ko-KR" altLang="en-US" dirty="0">
                <a:latin typeface="+mn-ea"/>
              </a:rPr>
              <a:t>등</a:t>
            </a:r>
            <a:endParaRPr lang="en-US" altLang="ko-KR" dirty="0">
              <a:latin typeface="+mn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E3F581C-9C55-4870-BBCA-BCA202943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282099" y="18861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A399905-83DA-43AD-A60B-6AD68ACFCF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2622627" y="18861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AFE885ED-FF72-482B-899D-6AF17F75FA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4963155" y="18861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6F06435-7E57-464E-AB0E-D7276A4793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7303683" y="18861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7A8F204-9A32-4EA7-9474-EFA3DBD715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282099" y="3461775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A3C6DB4-D1B2-4FB5-B4A6-49E74AEB67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2622627" y="3461775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583F0F0-BC33-488F-B9F9-40210FF966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4963155" y="3461775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8EC4286-4E0C-4703-95C0-A6D626A4AD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7303683" y="3461775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C92D64E7-E6FC-441F-9530-A1BE512BC3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4" r="3304"/>
          <a:stretch/>
        </p:blipFill>
        <p:spPr>
          <a:xfrm>
            <a:off x="282099" y="50368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21FCF733-FB0C-4011-89D6-FC56B131B7F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2622627" y="50368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117C8E01-04E5-4931-A278-C67FA1AD6C6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3" r="6223"/>
          <a:stretch/>
        </p:blipFill>
        <p:spPr>
          <a:xfrm>
            <a:off x="4963155" y="50368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DC1146FF-04ED-4A4A-9365-17BD2343DC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0" r="6120"/>
          <a:stretch/>
        </p:blipFill>
        <p:spPr>
          <a:xfrm>
            <a:off x="7303683" y="5036830"/>
            <a:ext cx="2242345" cy="144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63500" sx="102000" sy="102000" algn="ctr" rotWithShape="0">
              <a:srgbClr val="99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7C8D7-4AFF-4DA0-968A-24BA980515D1}"/>
              </a:ext>
            </a:extLst>
          </p:cNvPr>
          <p:cNvSpPr txBox="1"/>
          <p:nvPr/>
        </p:nvSpPr>
        <p:spPr>
          <a:xfrm>
            <a:off x="6391926" y="6498552"/>
            <a:ext cx="33217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b="1" dirty="0">
                <a:latin typeface="+mn-ea"/>
              </a:rPr>
              <a:t>광고문의 </a:t>
            </a:r>
            <a:r>
              <a:rPr lang="en-US" altLang="ko-KR" sz="1200" b="1" dirty="0">
                <a:latin typeface="+mn-ea"/>
              </a:rPr>
              <a:t>: 080-880-2030 /  010-2415-5800</a:t>
            </a:r>
            <a:endParaRPr lang="ko-KR" altLang="en-US" sz="1200" b="1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8780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0049841-855B-40F1-9F09-1A7774606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0D98D-3B24-4ED8-83A3-64FFA6292481}" type="slidenum">
              <a:rPr lang="ko-KR" altLang="en-US" smtClean="0">
                <a:solidFill>
                  <a:schemeClr val="tx1"/>
                </a:solidFill>
              </a:rPr>
              <a:pPr/>
              <a:t>7</a:t>
            </a:fld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D7F3AD-643C-42B9-8C26-70B074417231}"/>
              </a:ext>
            </a:extLst>
          </p:cNvPr>
          <p:cNvSpPr txBox="1"/>
          <p:nvPr/>
        </p:nvSpPr>
        <p:spPr>
          <a:xfrm>
            <a:off x="167008" y="182564"/>
            <a:ext cx="2107180" cy="267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38" b="1" spc="244" dirty="0" err="1">
                <a:latin typeface="+mj-ea"/>
                <a:ea typeface="+mj-ea"/>
              </a:rPr>
              <a:t>megatree</a:t>
            </a:r>
            <a:r>
              <a:rPr lang="en-US" altLang="ko-KR" sz="1138" spc="244" dirty="0">
                <a:latin typeface="+mj-ea"/>
                <a:ea typeface="+mj-ea"/>
              </a:rPr>
              <a:t> COMPANY</a:t>
            </a:r>
            <a:endParaRPr lang="ko-KR" altLang="en-US" sz="1138" spc="244" dirty="0">
              <a:latin typeface="+mj-ea"/>
              <a:ea typeface="+mj-e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A85218-4C64-44F5-934C-4ACE52B8A2E3}"/>
              </a:ext>
            </a:extLst>
          </p:cNvPr>
          <p:cNvSpPr txBox="1"/>
          <p:nvPr/>
        </p:nvSpPr>
        <p:spPr>
          <a:xfrm>
            <a:off x="387626" y="578840"/>
            <a:ext cx="6141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>
                <a:latin typeface="+mn-ea"/>
              </a:rPr>
              <a:t>MAGAZINETV </a:t>
            </a:r>
            <a:r>
              <a:rPr lang="ko-KR" altLang="en-US" sz="3200" b="1" dirty="0">
                <a:latin typeface="+mn-ea"/>
              </a:rPr>
              <a:t>지역현황 </a:t>
            </a:r>
            <a:r>
              <a:rPr lang="en-US" altLang="ko-KR" sz="3200" b="1" dirty="0">
                <a:latin typeface="+mn-ea"/>
              </a:rPr>
              <a:t>&amp;</a:t>
            </a:r>
            <a:r>
              <a:rPr lang="ko-KR" altLang="en-US" sz="3200" b="1" dirty="0">
                <a:latin typeface="+mn-ea"/>
              </a:rPr>
              <a:t> 단가</a:t>
            </a:r>
            <a:endParaRPr lang="en-US" altLang="ko-KR" sz="3200" b="1" dirty="0">
              <a:latin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8C42A5-4822-4664-9A41-47351A6EF414}"/>
              </a:ext>
            </a:extLst>
          </p:cNvPr>
          <p:cNvSpPr txBox="1"/>
          <p:nvPr/>
        </p:nvSpPr>
        <p:spPr>
          <a:xfrm>
            <a:off x="4994945" y="1202802"/>
            <a:ext cx="251490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 dirty="0"/>
              <a:t>▶ </a:t>
            </a:r>
            <a:r>
              <a:rPr lang="ko-KR" altLang="en-US" sz="1150" b="1" dirty="0"/>
              <a:t>광고 판매단가</a:t>
            </a:r>
            <a:endParaRPr lang="en-US" altLang="ko-KR" sz="115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B9D7A0-CD0A-4C4E-B418-6F6E75107A49}"/>
              </a:ext>
            </a:extLst>
          </p:cNvPr>
          <p:cNvSpPr txBox="1"/>
          <p:nvPr/>
        </p:nvSpPr>
        <p:spPr>
          <a:xfrm>
            <a:off x="8507034" y="1274810"/>
            <a:ext cx="1290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/>
              <a:t>(</a:t>
            </a:r>
            <a:r>
              <a:rPr lang="ko-KR" altLang="en-US" sz="800" dirty="0"/>
              <a:t>금액 </a:t>
            </a:r>
            <a:r>
              <a:rPr lang="en-US" altLang="ko-KR" sz="800" dirty="0"/>
              <a:t>: </a:t>
            </a:r>
            <a:r>
              <a:rPr lang="ko-KR" altLang="en-US" sz="800" dirty="0"/>
              <a:t>부가세별도</a:t>
            </a:r>
            <a:r>
              <a:rPr lang="en-US" altLang="ko-KR" sz="800" dirty="0"/>
              <a:t>)</a:t>
            </a:r>
            <a:endParaRPr lang="ko-KR" altLang="en-US" sz="800" dirty="0"/>
          </a:p>
        </p:txBody>
      </p:sp>
      <p:graphicFrame>
        <p:nvGraphicFramePr>
          <p:cNvPr id="10" name="표 9">
            <a:extLst>
              <a:ext uri="{FF2B5EF4-FFF2-40B4-BE49-F238E27FC236}">
                <a16:creationId xmlns:a16="http://schemas.microsoft.com/office/drawing/2014/main" id="{D35EF8AF-D681-4734-B871-E563F29E76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329960"/>
              </p:ext>
            </p:extLst>
          </p:nvPr>
        </p:nvGraphicFramePr>
        <p:xfrm>
          <a:off x="5092767" y="1484862"/>
          <a:ext cx="4411662" cy="2615429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320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1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4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6417"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소재길이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15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2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613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단말기당 송출횟수</a:t>
                      </a: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(1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시간당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초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시간당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613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일당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30</a:t>
                      </a:r>
                      <a:r>
                        <a:rPr lang="ko-KR" altLang="en-US" sz="100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430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전체 매장</a:t>
                      </a:r>
                      <a:endParaRPr lang="en-US" altLang="ko-KR" sz="1000" b="1" u="sng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수도권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전지역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영남 지역 포함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1,200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4305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지역 </a:t>
                      </a:r>
                      <a:r>
                        <a:rPr lang="en-US" altLang="ko-KR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PACKAGE</a:t>
                      </a:r>
                      <a:endParaRPr lang="ko-KR" altLang="en-US" sz="1000" b="1" u="sng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서울 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or 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경기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인천 지역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700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 anchor="ctr">
                    <a:solidFill>
                      <a:srgbClr val="E7E8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4305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강남</a:t>
                      </a:r>
                      <a:r>
                        <a:rPr lang="en-US" altLang="ko-KR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</a:t>
                      </a:r>
                      <a:r>
                        <a:rPr lang="en-US" altLang="ko-KR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분당</a:t>
                      </a:r>
                      <a:r>
                        <a:rPr lang="en-US" altLang="ko-KR" sz="1000" b="1" u="sng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PACKAGE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강남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구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+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분당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>
                        <a:lnSpc>
                          <a:spcPct val="150000"/>
                        </a:lnSpc>
                      </a:pPr>
                      <a:r>
                        <a:rPr lang="en-US" altLang="ko-KR" sz="850" b="1" u="non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(120</a:t>
                      </a:r>
                      <a:r>
                        <a:rPr lang="ko-KR" altLang="en-US" sz="850" b="1" u="non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여 매장</a:t>
                      </a:r>
                      <a:r>
                        <a:rPr lang="en-US" altLang="ko-KR" sz="850" b="1" u="non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, 900</a:t>
                      </a:r>
                      <a:r>
                        <a:rPr lang="ko-KR" altLang="en-US" sz="850" b="1" u="non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여 단말기</a:t>
                      </a:r>
                      <a:r>
                        <a:rPr lang="en-US" altLang="ko-KR" sz="850" b="1" u="none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)</a:t>
                      </a:r>
                      <a:endParaRPr lang="ko-KR" altLang="en-US" sz="85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400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만원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78931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BABEA3B-C3AF-4CF6-8411-BEF586F46B57}"/>
              </a:ext>
            </a:extLst>
          </p:cNvPr>
          <p:cNvSpPr txBox="1"/>
          <p:nvPr/>
        </p:nvSpPr>
        <p:spPr>
          <a:xfrm>
            <a:off x="4997066" y="4129004"/>
            <a:ext cx="467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/>
              <a:t>※ 1</a:t>
            </a:r>
            <a:r>
              <a:rPr lang="ko-KR" altLang="en-US" sz="900" dirty="0"/>
              <a:t>사이클</a:t>
            </a:r>
            <a:r>
              <a:rPr lang="en-US" altLang="ko-KR" sz="900" dirty="0"/>
              <a:t>(1</a:t>
            </a:r>
            <a:r>
              <a:rPr lang="ko-KR" altLang="en-US" sz="900" dirty="0"/>
              <a:t>시간</a:t>
            </a:r>
            <a:r>
              <a:rPr lang="en-US" altLang="ko-KR" sz="900" dirty="0"/>
              <a:t>)</a:t>
            </a:r>
            <a:r>
              <a:rPr lang="ko-KR" altLang="en-US" sz="900" dirty="0"/>
              <a:t>내에 광고송출 연속집행 또는 분산집행 가능</a:t>
            </a:r>
            <a:endParaRPr lang="en-US" altLang="ko-KR" sz="900" dirty="0"/>
          </a:p>
          <a:p>
            <a:endParaRPr lang="en-US" altLang="ko-KR" sz="500" dirty="0"/>
          </a:p>
          <a:p>
            <a:r>
              <a:rPr lang="en-US" altLang="ko-KR" sz="900" dirty="0"/>
              <a:t>※ </a:t>
            </a:r>
            <a:r>
              <a:rPr lang="ko-KR" altLang="en-US" sz="900" dirty="0"/>
              <a:t>매장운영 하루 </a:t>
            </a:r>
            <a:r>
              <a:rPr lang="en-US" altLang="ko-KR" sz="900" dirty="0"/>
              <a:t>10</a:t>
            </a:r>
            <a:r>
              <a:rPr lang="ko-KR" altLang="en-US" sz="900" dirty="0"/>
              <a:t>시간</a:t>
            </a:r>
            <a:r>
              <a:rPr lang="en-US" altLang="ko-KR" sz="900" dirty="0"/>
              <a:t>, </a:t>
            </a:r>
            <a:r>
              <a:rPr lang="ko-KR" altLang="en-US" sz="900" dirty="0"/>
              <a:t>한달 </a:t>
            </a:r>
            <a:r>
              <a:rPr lang="en-US" altLang="ko-KR" sz="900" dirty="0"/>
              <a:t>30</a:t>
            </a:r>
            <a:r>
              <a:rPr lang="ko-KR" altLang="en-US" sz="900" dirty="0"/>
              <a:t>일 운영기준이며</a:t>
            </a:r>
            <a:r>
              <a:rPr lang="en-US" altLang="ko-KR" sz="900" dirty="0"/>
              <a:t>, </a:t>
            </a:r>
            <a:r>
              <a:rPr lang="ko-KR" altLang="en-US" sz="900" dirty="0"/>
              <a:t>송출횟수는 매장의 운영시간과 </a:t>
            </a:r>
            <a:endParaRPr lang="en-US" altLang="ko-KR" sz="900" dirty="0"/>
          </a:p>
          <a:p>
            <a:r>
              <a:rPr lang="en-US" altLang="ko-KR" sz="900" dirty="0"/>
              <a:t>   </a:t>
            </a:r>
            <a:r>
              <a:rPr lang="ko-KR" altLang="en-US" sz="900" dirty="0"/>
              <a:t>기기점검 등에 따라 변동될 수 있음</a:t>
            </a:r>
          </a:p>
        </p:txBody>
      </p: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BB8F354-0B58-4838-8494-C516710A3131}"/>
              </a:ext>
            </a:extLst>
          </p:cNvPr>
          <p:cNvCxnSpPr/>
          <p:nvPr/>
        </p:nvCxnSpPr>
        <p:spPr>
          <a:xfrm>
            <a:off x="4953000" y="1274810"/>
            <a:ext cx="0" cy="5483641"/>
          </a:xfrm>
          <a:prstGeom prst="line">
            <a:avLst/>
          </a:prstGeom>
          <a:ln w="15875">
            <a:solidFill>
              <a:schemeClr val="tx1">
                <a:alpha val="33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6E0357-109F-40C6-8BFD-4B88507D2780}"/>
              </a:ext>
            </a:extLst>
          </p:cNvPr>
          <p:cNvSpPr txBox="1"/>
          <p:nvPr/>
        </p:nvSpPr>
        <p:spPr>
          <a:xfrm>
            <a:off x="4994945" y="4875210"/>
            <a:ext cx="251490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50" b="1" dirty="0"/>
              <a:t>▶ </a:t>
            </a:r>
            <a:r>
              <a:rPr lang="ko-KR" altLang="en-US" sz="1150" b="1" dirty="0"/>
              <a:t>연락처</a:t>
            </a:r>
            <a:endParaRPr lang="en-US" altLang="ko-KR" sz="1150" b="1" dirty="0"/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F93C1B19-450F-4FB1-9FDC-322B9312E9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762237"/>
              </p:ext>
            </p:extLst>
          </p:nvPr>
        </p:nvGraphicFramePr>
        <p:xfrm>
          <a:off x="5092767" y="5177056"/>
          <a:ext cx="4411662" cy="149837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444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67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주      소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 경기도 안양시 동안구 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엘에스로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136, 912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호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000" b="1" dirty="0" err="1">
                          <a:solidFill>
                            <a:schemeClr val="tx1"/>
                          </a:solidFill>
                        </a:rPr>
                        <a:t>호계동</a:t>
                      </a: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</a:rPr>
                        <a:t> SKV1 TOWER)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54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홈페이지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http://www.megatree.co.kr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이  메 일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help@magazinetv.co.kr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전화번호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dirty="0">
                          <a:solidFill>
                            <a:schemeClr val="tx1"/>
                          </a:solidFill>
                        </a:rPr>
                        <a:t> 080-880-2030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67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1" dirty="0">
                          <a:solidFill>
                            <a:schemeClr val="tx1"/>
                          </a:solidFill>
                        </a:rPr>
                        <a:t>광고문의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 baseline="0" dirty="0">
                          <a:solidFill>
                            <a:schemeClr val="tx1"/>
                          </a:solidFill>
                        </a:rPr>
                        <a:t> 010-2415-5800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60385" marR="60385" marT="30192" marB="3019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A38A2C76-78F5-4867-852F-2C8C2CCD3C5D}"/>
              </a:ext>
            </a:extLst>
          </p:cNvPr>
          <p:cNvSpPr txBox="1"/>
          <p:nvPr/>
        </p:nvSpPr>
        <p:spPr>
          <a:xfrm>
            <a:off x="3802372" y="6568174"/>
            <a:ext cx="10294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" b="1" dirty="0">
                <a:latin typeface="+mn-ea"/>
              </a:rPr>
              <a:t>(2023.11.01</a:t>
            </a:r>
            <a:r>
              <a:rPr lang="ko-KR" altLang="en-US" sz="800" b="1" dirty="0">
                <a:latin typeface="+mn-ea"/>
              </a:rPr>
              <a:t> 기준</a:t>
            </a:r>
            <a:r>
              <a:rPr lang="en-US" altLang="ko-KR" sz="800" b="1" dirty="0">
                <a:latin typeface="+mn-ea"/>
              </a:rPr>
              <a:t>)</a:t>
            </a:r>
            <a:endParaRPr lang="ko-KR" altLang="en-US" sz="800" b="1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F184A933-7145-7475-D121-9C511B180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150" y="1285058"/>
            <a:ext cx="4371518" cy="528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2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3" grpId="0"/>
      <p:bldP spid="17" grpId="0"/>
    </p:bld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1657</TotalTime>
  <Words>481</Words>
  <Application>Microsoft Office PowerPoint</Application>
  <PresentationFormat>A4 용지(210x297mm)</PresentationFormat>
  <Paragraphs>99</Paragraphs>
  <Slides>7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7</vt:i4>
      </vt:variant>
    </vt:vector>
  </HeadingPairs>
  <TitlesOfParts>
    <vt:vector size="12" baseType="lpstr">
      <vt:lpstr>맑은 고딕</vt:lpstr>
      <vt:lpstr>Arial</vt:lpstr>
      <vt:lpstr>Calibri</vt:lpstr>
      <vt:lpstr>Calibri Light</vt:lpstr>
      <vt:lpstr>Office 테마</vt:lpstr>
      <vt:lpstr>헤어샵 전문 영상 광고 매체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헤어샵 전문 영상 광고 매체</dc:title>
  <dc:creator>MAGA</dc:creator>
  <cp:lastModifiedBy>MAGA</cp:lastModifiedBy>
  <cp:revision>115</cp:revision>
  <cp:lastPrinted>2021-11-02T00:20:57Z</cp:lastPrinted>
  <dcterms:created xsi:type="dcterms:W3CDTF">2021-10-19T05:06:31Z</dcterms:created>
  <dcterms:modified xsi:type="dcterms:W3CDTF">2023-10-26T04:50:17Z</dcterms:modified>
</cp:coreProperties>
</file>